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6.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7.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8.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9.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0.xml" ContentType="application/vnd.openxmlformats-officedocument.presentationml.tags+xml"/>
  <Override PartName="/ppt/notesSlides/notesSlide20.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082" r:id="rId4"/>
  </p:sldMasterIdLst>
  <p:notesMasterIdLst>
    <p:notesMasterId r:id="rId34"/>
  </p:notesMasterIdLst>
  <p:handoutMasterIdLst>
    <p:handoutMasterId r:id="rId35"/>
  </p:handoutMasterIdLst>
  <p:sldIdLst>
    <p:sldId id="1202" r:id="rId5"/>
    <p:sldId id="1174" r:id="rId6"/>
    <p:sldId id="1219" r:id="rId7"/>
    <p:sldId id="1153" r:id="rId8"/>
    <p:sldId id="1156" r:id="rId9"/>
    <p:sldId id="1154" r:id="rId10"/>
    <p:sldId id="1173" r:id="rId11"/>
    <p:sldId id="1172" r:id="rId12"/>
    <p:sldId id="1181" r:id="rId13"/>
    <p:sldId id="1184" r:id="rId14"/>
    <p:sldId id="1216" r:id="rId15"/>
    <p:sldId id="1157" r:id="rId16"/>
    <p:sldId id="1160" r:id="rId17"/>
    <p:sldId id="1164" r:id="rId18"/>
    <p:sldId id="1190" r:id="rId19"/>
    <p:sldId id="1220" r:id="rId20"/>
    <p:sldId id="1192" r:id="rId21"/>
    <p:sldId id="1189" r:id="rId22"/>
    <p:sldId id="1221" r:id="rId23"/>
    <p:sldId id="1222" r:id="rId24"/>
    <p:sldId id="1223" r:id="rId25"/>
    <p:sldId id="1224" r:id="rId26"/>
    <p:sldId id="1210" r:id="rId27"/>
    <p:sldId id="1213" r:id="rId28"/>
    <p:sldId id="1207" r:id="rId29"/>
    <p:sldId id="1227" r:id="rId30"/>
    <p:sldId id="1214" r:id="rId31"/>
    <p:sldId id="1228" r:id="rId32"/>
    <p:sldId id="1226" r:id="rId33"/>
  </p:sldIdLst>
  <p:sldSz cx="12436475" cy="6994525"/>
  <p:notesSz cx="6858000" cy="9144000"/>
  <p:embeddedFontLst>
    <p:embeddedFont>
      <p:font typeface="Segoe UI Light" panose="020B0502040204020203" pitchFamily="34" charset="0"/>
      <p:regular r:id="rId36"/>
      <p:italic r:id="rId37"/>
    </p:embeddedFont>
    <p:embeddedFont>
      <p:font typeface="Consolas" panose="020B0609020204030204" pitchFamily="49" charset="0"/>
      <p:regular r:id="rId38"/>
      <p:bold r:id="rId39"/>
      <p:italic r:id="rId40"/>
      <p:boldItalic r:id="rId41"/>
    </p:embeddedFont>
    <p:embeddedFont>
      <p:font typeface="Segoe Light" panose="020B0604020202020204" charset="0"/>
      <p:regular r:id="rId42"/>
      <p:italic r:id="rId43"/>
    </p:embeddedFont>
    <p:embeddedFont>
      <p:font typeface="Segoe UI" panose="020B0502040204020203" pitchFamily="34" charset="0"/>
      <p:regular r:id="rId44"/>
      <p:bold r:id="rId45"/>
      <p:italic r:id="rId46"/>
      <p:boldItalic r:id="rId47"/>
    </p:embeddedFont>
    <p:embeddedFont>
      <p:font typeface="ＭＳ Ｐゴシック" panose="020B0600070205080204" pitchFamily="34" charset="-128"/>
      <p:regular r:id="rId48"/>
    </p:embeddedFont>
  </p:embeddedFont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AFA6548-60CC-4550-9372-6D8F7812C1D8}">
          <p14:sldIdLst>
            <p14:sldId id="1202"/>
            <p14:sldId id="1174"/>
            <p14:sldId id="1219"/>
            <p14:sldId id="1153"/>
            <p14:sldId id="1156"/>
            <p14:sldId id="1154"/>
          </p14:sldIdLst>
        </p14:section>
        <p14:section name="WPF for Desktop" id="{6030E97E-E590-4A26-B16B-F3913544C229}">
          <p14:sldIdLst>
            <p14:sldId id="1173"/>
            <p14:sldId id="1172"/>
            <p14:sldId id="1181"/>
            <p14:sldId id="1184"/>
          </p14:sldIdLst>
        </p14:section>
        <p14:section name=".NET 4.5 Recap" id="{F3F197A3-1C27-4D27-8F95-DB2A033FCF70}">
          <p14:sldIdLst>
            <p14:sldId id="1216"/>
            <p14:sldId id="1157"/>
            <p14:sldId id="1160"/>
          </p14:sldIdLst>
        </p14:section>
        <p14:section name="Servicios" id="{77A2E3CB-FB83-4D4E-8640-47DBCB589631}">
          <p14:sldIdLst>
            <p14:sldId id="1164"/>
            <p14:sldId id="1190"/>
            <p14:sldId id="1220"/>
            <p14:sldId id="1192"/>
            <p14:sldId id="1189"/>
            <p14:sldId id="1221"/>
            <p14:sldId id="1222"/>
            <p14:sldId id="1223"/>
            <p14:sldId id="1224"/>
            <p14:sldId id="1210"/>
            <p14:sldId id="1213"/>
            <p14:sldId id="1207"/>
            <p14:sldId id="1227"/>
          </p14:sldIdLst>
        </p14:section>
        <p14:section name="Cierre" id="{6925D2A1-AD53-4951-AB34-79DFA02CD676}">
          <p14:sldIdLst>
            <p14:sldId id="1214"/>
            <p14:sldId id="1228"/>
            <p14:sldId id="1226"/>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F5F"/>
    <a:srgbClr val="FFFFFF"/>
    <a:srgbClr val="7FBA00"/>
    <a:srgbClr val="007233"/>
    <a:srgbClr val="0072C6"/>
    <a:srgbClr val="B4009E"/>
    <a:srgbClr val="B0B186"/>
    <a:srgbClr val="FF66FF"/>
    <a:srgbClr val="000000"/>
    <a:srgbClr val="33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3" autoAdjust="0"/>
    <p:restoredTop sz="96323" autoAdjust="0"/>
  </p:normalViewPr>
  <p:slideViewPr>
    <p:cSldViewPr snapToGrid="0">
      <p:cViewPr varScale="1">
        <p:scale>
          <a:sx n="69" d="100"/>
          <a:sy n="69" d="100"/>
        </p:scale>
        <p:origin x="600" y="66"/>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 d="100"/>
        <a:sy n="20" d="100"/>
      </p:scale>
      <p:origin x="0" y="0"/>
    </p:cViewPr>
  </p:sorterViewPr>
  <p:notesViewPr>
    <p:cSldViewPr snapToGrid="0" showGuides="1">
      <p:cViewPr>
        <p:scale>
          <a:sx n="41" d="100"/>
          <a:sy n="41" d="100"/>
        </p:scale>
        <p:origin x="-2952" y="-5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4.fntdata"/><Relationship Id="rId21" Type="http://schemas.openxmlformats.org/officeDocument/2006/relationships/slide" Target="slides/slide17.xml"/><Relationship Id="rId34" Type="http://schemas.openxmlformats.org/officeDocument/2006/relationships/notesMaster" Target="notesMasters/notesMaster1.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9.fntdata"/><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6.xml"/><Relationship Id="rId41"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1.fntdata"/><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gradFill>
                  <a:gsLst>
                    <a:gs pos="1250">
                      <a:schemeClr val="tx1"/>
                    </a:gs>
                    <a:gs pos="100000">
                      <a:schemeClr val="tx1"/>
                    </a:gs>
                  </a:gsLst>
                  <a:lin ang="5400000" scaled="0"/>
                </a:gradFill>
                <a:latin typeface="Segoe UI" pitchFamily="34" charset="0"/>
              </a:rPr>
              <a:t>TechEd 2013</a:t>
            </a:r>
            <a:endParaRPr lang="en-US" dirty="0">
              <a:gradFill>
                <a:gsLst>
                  <a:gs pos="1250">
                    <a:schemeClr val="tx1"/>
                  </a:gs>
                  <a:gs pos="100000">
                    <a:schemeClr val="tx1"/>
                  </a:gs>
                </a:gsLst>
                <a:lin ang="5400000" scaled="0"/>
              </a:gradFill>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B6A60E7-2D53-4E43-BBED-95418411E14A}" type="datetime8">
              <a:rPr lang="en-US" smtClean="0">
                <a:latin typeface="Segoe UI" pitchFamily="34" charset="0"/>
              </a:rPr>
              <a:t>8/21/2013 4:36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gradFill>
                  <a:gsLst>
                    <a:gs pos="1250">
                      <a:schemeClr val="tx1"/>
                    </a:gs>
                    <a:gs pos="100000">
                      <a:schemeClr val="tx1"/>
                    </a:gs>
                  </a:gsLst>
                  <a:lin ang="5400000" scaled="0"/>
                </a:gradFill>
                <a:latin typeface="Segoe UI" pitchFamily="34" charset="0"/>
              </a:defRPr>
            </a:lvl1pPr>
          </a:lstStyle>
          <a:p>
            <a:r>
              <a:rPr lang="en-US" dirty="0" smtClean="0"/>
              <a:t>TechEd 2013</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2DFDA5C7-BBAE-481E-8BF7-731156A2E2C1}" type="datetime8">
              <a:rPr lang="en-US" smtClean="0"/>
              <a:t>8/21/2013 4:36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742128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8/21/2013 4:36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236938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8/21/2013 4:36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039500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8/21/2013 4:36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507387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8/21/2013 4:36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311215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8/21/2013 4:36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969152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8/21/2013 4:36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5987496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8/21/2013 4:36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41208939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8/21/2013 4:36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1150491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8/21/2013 4:36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639334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8/21/2013 4:36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713846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8/21/2013 4:36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7969249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smtClean="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8/21/2013 4:36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605072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smtClean="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8/21/2013 4:36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240637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752113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8/21/2013 4:36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733083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8/21/2013 4:43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026204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8/21/2013 4:36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228363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8/21/2013 4:36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673969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8/21/2013 4:36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7732065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8/21/2013 4:36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0833808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333037" y="482564"/>
            <a:ext cx="1646237" cy="351905"/>
          </a:xfrm>
          <a:prstGeom prst="rect">
            <a:avLst/>
          </a:prstGeom>
        </p:spPr>
      </p:pic>
    </p:spTree>
    <p:extLst>
      <p:ext uri="{BB962C8B-B14F-4D97-AF65-F5344CB8AC3E}">
        <p14:creationId xmlns:p14="http://schemas.microsoft.com/office/powerpoint/2010/main" val="343228261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userDrawn="1">
          <p15:clr>
            <a:srgbClr val="C35EA4"/>
          </p15:clr>
        </p15:guide>
        <p15:guide id="2" pos="7546"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74638" y="1214438"/>
            <a:ext cx="11887200" cy="5483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North America ">
    <p:spTree>
      <p:nvGrpSpPr>
        <p:cNvPr id="1" name=""/>
        <p:cNvGrpSpPr/>
        <p:nvPr/>
      </p:nvGrpSpPr>
      <p:grpSpPr>
        <a:xfrm>
          <a:off x="0" y="0"/>
          <a:ext cx="0" cy="0"/>
          <a:chOff x="0" y="0"/>
          <a:chExt cx="0" cy="0"/>
        </a:xfrm>
      </p:grpSpPr>
      <p:sp>
        <p:nvSpPr>
          <p:cNvPr id="100" name="Rectangle 99"/>
          <p:cNvSpPr/>
          <p:nvPr userDrawn="1"/>
        </p:nvSpPr>
        <p:spPr bwMode="auto">
          <a:xfrm>
            <a:off x="274638" y="3943350"/>
            <a:ext cx="91440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ltGray">
          <a:xfrm>
            <a:off x="274638" y="2125663"/>
            <a:ext cx="9144000"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6070681" cy="1828007"/>
          </a:xfrm>
          <a:noFill/>
        </p:spPr>
        <p:txBody>
          <a:bodyPr lIns="182880" tIns="146304" rIns="182880" bIns="146304">
            <a:noAutofit/>
          </a:bodyPr>
          <a:lstStyle>
            <a:lvl1pPr marL="0" indent="0">
              <a:spcBef>
                <a:spcPts val="0"/>
              </a:spcBef>
              <a:buNone/>
              <a:defRPr sz="3600" spc="0" baseline="0">
                <a:gradFill>
                  <a:gsLst>
                    <a:gs pos="0">
                      <a:schemeClr val="bg2"/>
                    </a:gs>
                    <a:gs pos="100000">
                      <a:schemeClr val="bg2"/>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8333" y="518288"/>
            <a:ext cx="2620606" cy="91549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8333" y="6208325"/>
            <a:ext cx="1552931" cy="332660"/>
          </a:xfrm>
          <a:prstGeom prst="rect">
            <a:avLst/>
          </a:prstGeom>
        </p:spPr>
      </p:pic>
      <p:sp>
        <p:nvSpPr>
          <p:cNvPr id="10" name="Text Placeholder 7"/>
          <p:cNvSpPr>
            <a:spLocks noGrp="1"/>
          </p:cNvSpPr>
          <p:nvPr>
            <p:ph type="body" sz="quarter" idx="13" hasCustomPrompt="1"/>
          </p:nvPr>
        </p:nvSpPr>
        <p:spPr>
          <a:xfrm>
            <a:off x="6492620" y="434695"/>
            <a:ext cx="5486400" cy="927838"/>
          </a:xfrm>
        </p:spPr>
        <p:txBody>
          <a:bodyPr tIns="0" rIns="0"/>
          <a:lstStyle>
            <a:lvl1pPr marL="0" indent="0" algn="r">
              <a:buNone/>
              <a:defRPr sz="6000"/>
            </a:lvl1pPr>
          </a:lstStyle>
          <a:p>
            <a:pPr lvl="0"/>
            <a:r>
              <a:rPr lang="en-US" dirty="0" smtClean="0"/>
              <a:t>Session code</a:t>
            </a:r>
            <a:endParaRPr lang="en-US" dirty="0"/>
          </a:p>
        </p:txBody>
      </p:sp>
      <p:grpSp>
        <p:nvGrpSpPr>
          <p:cNvPr id="98" name="Group 97"/>
          <p:cNvGrpSpPr/>
          <p:nvPr userDrawn="1"/>
        </p:nvGrpSpPr>
        <p:grpSpPr>
          <a:xfrm>
            <a:off x="18853150" y="1957388"/>
            <a:ext cx="1490663" cy="1516063"/>
            <a:chOff x="18853150" y="1957388"/>
            <a:chExt cx="1490663" cy="1516063"/>
          </a:xfrm>
        </p:grpSpPr>
        <p:sp>
          <p:nvSpPr>
            <p:cNvPr id="58"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7" name="Rectangle 76"/>
          <p:cNvSpPr/>
          <p:nvPr userDrawn="1"/>
        </p:nvSpPr>
        <p:spPr bwMode="auto">
          <a:xfrm>
            <a:off x="6345382" y="3954464"/>
            <a:ext cx="3073256" cy="181767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78" name="Group 77"/>
          <p:cNvGrpSpPr/>
          <p:nvPr userDrawn="1"/>
        </p:nvGrpSpPr>
        <p:grpSpPr>
          <a:xfrm>
            <a:off x="7136678" y="4110831"/>
            <a:ext cx="1490663" cy="1516063"/>
            <a:chOff x="18853150" y="1957388"/>
            <a:chExt cx="1490663" cy="1516063"/>
          </a:xfrm>
        </p:grpSpPr>
        <p:sp>
          <p:nvSpPr>
            <p:cNvPr id="79"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995577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userDrawn="1">
          <p15:clr>
            <a:srgbClr val="C35EA4"/>
          </p15:clr>
        </p15:guide>
        <p15:guide id="2" pos="7546"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Europe ">
    <p:spTree>
      <p:nvGrpSpPr>
        <p:cNvPr id="1" name=""/>
        <p:cNvGrpSpPr/>
        <p:nvPr/>
      </p:nvGrpSpPr>
      <p:grpSpPr>
        <a:xfrm>
          <a:off x="0" y="0"/>
          <a:ext cx="0" cy="0"/>
          <a:chOff x="0" y="0"/>
          <a:chExt cx="0" cy="0"/>
        </a:xfrm>
      </p:grpSpPr>
      <p:sp>
        <p:nvSpPr>
          <p:cNvPr id="100" name="Rectangle 99"/>
          <p:cNvSpPr/>
          <p:nvPr userDrawn="1"/>
        </p:nvSpPr>
        <p:spPr bwMode="auto">
          <a:xfrm>
            <a:off x="274638" y="3943350"/>
            <a:ext cx="91440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6345382" y="3943350"/>
            <a:ext cx="3073256" cy="1828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ltGray">
          <a:xfrm>
            <a:off x="274638" y="2125663"/>
            <a:ext cx="9144000"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6070681" cy="1828007"/>
          </a:xfrm>
          <a:noFill/>
        </p:spPr>
        <p:txBody>
          <a:bodyPr lIns="182880" tIns="146304" rIns="182880" bIns="146304">
            <a:noAutofit/>
          </a:bodyPr>
          <a:lstStyle>
            <a:lvl1pPr marL="0" indent="0">
              <a:spcBef>
                <a:spcPts val="0"/>
              </a:spcBef>
              <a:buNone/>
              <a:defRPr sz="3600" spc="0" baseline="0">
                <a:gradFill>
                  <a:gsLst>
                    <a:gs pos="0">
                      <a:schemeClr val="bg2"/>
                    </a:gs>
                    <a:gs pos="100000">
                      <a:schemeClr val="bg2"/>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8333" y="518288"/>
            <a:ext cx="2620606" cy="91549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8333" y="6208325"/>
            <a:ext cx="1552931" cy="332660"/>
          </a:xfrm>
          <a:prstGeom prst="rect">
            <a:avLst/>
          </a:prstGeom>
        </p:spPr>
      </p:pic>
      <p:sp>
        <p:nvSpPr>
          <p:cNvPr id="10" name="Text Placeholder 7"/>
          <p:cNvSpPr>
            <a:spLocks noGrp="1"/>
          </p:cNvSpPr>
          <p:nvPr>
            <p:ph type="body" sz="quarter" idx="13" hasCustomPrompt="1"/>
          </p:nvPr>
        </p:nvSpPr>
        <p:spPr>
          <a:xfrm>
            <a:off x="6492620" y="434695"/>
            <a:ext cx="5486400" cy="927838"/>
          </a:xfrm>
        </p:spPr>
        <p:txBody>
          <a:bodyPr tIns="0" rIns="0"/>
          <a:lstStyle>
            <a:lvl1pPr marL="0" indent="0" algn="r">
              <a:buNone/>
              <a:defRPr sz="6000"/>
            </a:lvl1pPr>
          </a:lstStyle>
          <a:p>
            <a:pPr lvl="0"/>
            <a:r>
              <a:rPr lang="en-US" dirty="0" smtClean="0"/>
              <a:t>Session code</a:t>
            </a:r>
            <a:endParaRPr lang="en-US" dirty="0"/>
          </a:p>
        </p:txBody>
      </p:sp>
      <p:grpSp>
        <p:nvGrpSpPr>
          <p:cNvPr id="98" name="Group 97"/>
          <p:cNvGrpSpPr/>
          <p:nvPr userDrawn="1"/>
        </p:nvGrpSpPr>
        <p:grpSpPr>
          <a:xfrm>
            <a:off x="7136678" y="4110831"/>
            <a:ext cx="1490663" cy="1516063"/>
            <a:chOff x="18853150" y="1957388"/>
            <a:chExt cx="1490663" cy="1516063"/>
          </a:xfrm>
        </p:grpSpPr>
        <p:sp>
          <p:nvSpPr>
            <p:cNvPr id="58"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065703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userDrawn="1">
          <p15:clr>
            <a:srgbClr val="C35EA4"/>
          </p15:clr>
        </p15:guide>
        <p15:guide id="2" pos="7546"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109728" rIns="146304" bIns="109728"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061196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827926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183" r:id="rId1"/>
    <p:sldLayoutId id="2147484188" r:id="rId2"/>
    <p:sldLayoutId id="2147484189" r:id="rId3"/>
    <p:sldLayoutId id="2147484105" r:id="rId4"/>
    <p:sldLayoutId id="2147484185" r:id="rId5"/>
    <p:sldLayoutId id="2147484182" r:id="rId6"/>
    <p:sldLayoutId id="2147484186" r:id="rId7"/>
    <p:sldLayoutId id="2147484130" r:id="rId8"/>
    <p:sldLayoutId id="2147484101" r:id="rId9"/>
    <p:sldLayoutId id="2147484102" r:id="rId10"/>
    <p:sldLayoutId id="2147484098" r:id="rId11"/>
    <p:sldLayoutId id="2147484086" r:id="rId12"/>
    <p:sldLayoutId id="2147484100" r:id="rId13"/>
    <p:sldLayoutId id="2147484089" r:id="rId14"/>
    <p:sldLayoutId id="2147484106" r:id="rId15"/>
    <p:sldLayoutId id="2147484092" r:id="rId16"/>
    <p:sldLayoutId id="2147484093" r:id="rId17"/>
    <p:sldLayoutId id="2147484127" r:id="rId18"/>
    <p:sldLayoutId id="2147484128" r:id="rId19"/>
    <p:sldLayoutId id="2147484129" r:id="rId20"/>
    <p:sldLayoutId id="2147484094" r:id="rId21"/>
    <p:sldLayoutId id="2147484096" r:id="rId22"/>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tags" Target="../tags/tag18.xml"/><Relationship Id="rId18" Type="http://schemas.openxmlformats.org/officeDocument/2006/relationships/tags" Target="../tags/tag23.xml"/><Relationship Id="rId3" Type="http://schemas.openxmlformats.org/officeDocument/2006/relationships/tags" Target="../tags/tag8.xml"/><Relationship Id="rId21" Type="http://schemas.openxmlformats.org/officeDocument/2006/relationships/slideLayout" Target="../slideLayouts/slideLayout16.xml"/><Relationship Id="rId7" Type="http://schemas.openxmlformats.org/officeDocument/2006/relationships/tags" Target="../tags/tag12.xml"/><Relationship Id="rId12" Type="http://schemas.openxmlformats.org/officeDocument/2006/relationships/tags" Target="../tags/tag17.xml"/><Relationship Id="rId17" Type="http://schemas.openxmlformats.org/officeDocument/2006/relationships/tags" Target="../tags/tag22.xml"/><Relationship Id="rId2" Type="http://schemas.openxmlformats.org/officeDocument/2006/relationships/tags" Target="../tags/tag7.xml"/><Relationship Id="rId16" Type="http://schemas.openxmlformats.org/officeDocument/2006/relationships/tags" Target="../tags/tag21.xml"/><Relationship Id="rId20" Type="http://schemas.openxmlformats.org/officeDocument/2006/relationships/tags" Target="../tags/tag25.xml"/><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tags" Target="../tags/tag16.xml"/><Relationship Id="rId5" Type="http://schemas.openxmlformats.org/officeDocument/2006/relationships/tags" Target="../tags/tag10.xml"/><Relationship Id="rId15" Type="http://schemas.openxmlformats.org/officeDocument/2006/relationships/tags" Target="../tags/tag20.xml"/><Relationship Id="rId10" Type="http://schemas.openxmlformats.org/officeDocument/2006/relationships/tags" Target="../tags/tag15.xml"/><Relationship Id="rId19" Type="http://schemas.openxmlformats.org/officeDocument/2006/relationships/tags" Target="../tags/tag24.xml"/><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tags" Target="../tags/tag19.xml"/><Relationship Id="rId2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msdn.microsoft.com/en-us/library/bb613588.aspx"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hyperlink" Target="http://msdn.microsoft.com/en-us/library/ms171868.aspx"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6.xml"/><Relationship Id="rId1" Type="http://schemas.openxmlformats.org/officeDocument/2006/relationships/tags" Target="../tags/tag2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6.xml"/><Relationship Id="rId1" Type="http://schemas.openxmlformats.org/officeDocument/2006/relationships/tags" Target="../tags/tag27.xml"/></Relationships>
</file>

<file path=ppt/slides/_rels/slide19.xml.rels><?xml version="1.0" encoding="UTF-8" standalone="yes"?>
<Relationships xmlns="http://schemas.openxmlformats.org/package/2006/relationships"><Relationship Id="rId3" Type="http://schemas.openxmlformats.org/officeDocument/2006/relationships/hyperlink" Target="http://www.odata.org/" TargetMode="External"/><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hyperlink" Target="http://blogs.southworks.net/mconverti" TargetMode="External"/><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hyperlink" Target="https://twitter.com/dschenkelman" TargetMode="External"/><Relationship Id="rId5" Type="http://schemas.openxmlformats.org/officeDocument/2006/relationships/hyperlink" Target="http://blogs.southworks.net/dschenkelman" TargetMode="External"/><Relationship Id="rId4" Type="http://schemas.openxmlformats.org/officeDocument/2006/relationships/hyperlink" Target="https://twitter.com/mconverti" TargetMode="Externa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6.xml"/><Relationship Id="rId1" Type="http://schemas.openxmlformats.org/officeDocument/2006/relationships/tags" Target="../tags/tag28.xml"/></Relationships>
</file>

<file path=ppt/slides/_rels/slide21.xml.rels><?xml version="1.0" encoding="UTF-8" standalone="yes"?>
<Relationships xmlns="http://schemas.openxmlformats.org/package/2006/relationships"><Relationship Id="rId3" Type="http://schemas.openxmlformats.org/officeDocument/2006/relationships/hyperlink" Target="http://blogs.msdn.com/b/adonet/archive/2013/05/30/ef6-beta-1-available.aspx" TargetMode="External"/><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6.xml"/><Relationship Id="rId1" Type="http://schemas.openxmlformats.org/officeDocument/2006/relationships/tags" Target="../tags/tag29.xml"/></Relationships>
</file>

<file path=ppt/slides/_rels/slide23.xml.rels><?xml version="1.0" encoding="UTF-8" standalone="yes"?>
<Relationships xmlns="http://schemas.openxmlformats.org/package/2006/relationships"><Relationship Id="rId3" Type="http://schemas.openxmlformats.org/officeDocument/2006/relationships/hyperlink" Target="http://blogs.msdn.com/b/dotnet/archive/2013/05/29/get-httpclient-rtm-200-ok.aspx" TargetMode="External"/><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hyperlink" Target="http://blogs.msdn.com/b/dotnet/" TargetMode="External"/><Relationship Id="rId4" Type="http://schemas.openxmlformats.org/officeDocument/2006/relationships/hyperlink" Target="https://www.nuget.org/packages/Microsoft.Bcl.Async" TargetMode="Externa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6.xml"/><Relationship Id="rId1" Type="http://schemas.openxmlformats.org/officeDocument/2006/relationships/tags" Target="../tags/tag30.xml"/></Relationships>
</file>

<file path=ppt/slides/_rels/slide25.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slideLayout" Target="../slideLayouts/slideLayout9.xml"/><Relationship Id="rId5" Type="http://schemas.openxmlformats.org/officeDocument/2006/relationships/tags" Target="../tags/tag35.xml"/><Relationship Id="rId4" Type="http://schemas.openxmlformats.org/officeDocument/2006/relationships/tags" Target="../tags/tag34.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6.xml"/><Relationship Id="rId1" Type="http://schemas.openxmlformats.org/officeDocument/2006/relationships/tags" Target="../tags/tag36.xml"/></Relationships>
</file>

<file path=ppt/slides/_rels/slide27.xml.rels><?xml version="1.0" encoding="UTF-8" standalone="yes"?>
<Relationships xmlns="http://schemas.openxmlformats.org/package/2006/relationships"><Relationship Id="rId3" Type="http://schemas.openxmlformats.org/officeDocument/2006/relationships/hyperlink" Target="https://twitter.com/mconverti" TargetMode="External"/><Relationship Id="rId2" Type="http://schemas.openxmlformats.org/officeDocument/2006/relationships/hyperlink" Target="http://blogs.southworks.net/mconverti" TargetMode="External"/><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hyperlink" Target="https://twitter.com/dschenkelman" TargetMode="External"/><Relationship Id="rId4" Type="http://schemas.openxmlformats.org/officeDocument/2006/relationships/hyperlink" Target="http://blogs.southworks.net/dschenkelman" TargetMode="Externa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dschenkelman/modern-wpf" TargetMode="Externa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8" Type="http://schemas.openxmlformats.org/officeDocument/2006/relationships/hyperlink" Target="http://compositewpf.codeplex.com/" TargetMode="External"/><Relationship Id="rId3" Type="http://schemas.openxmlformats.org/officeDocument/2006/relationships/hyperlink" Target="http://www.asp.net/web-api" TargetMode="External"/><Relationship Id="rId7" Type="http://schemas.openxmlformats.org/officeDocument/2006/relationships/hyperlink" Target="http://www.odata.org/" TargetMode="External"/><Relationship Id="rId2" Type="http://schemas.openxmlformats.org/officeDocument/2006/relationships/hyperlink" Target="http://signalr.net/" TargetMode="External"/><Relationship Id="rId1" Type="http://schemas.openxmlformats.org/officeDocument/2006/relationships/slideLayout" Target="../slideLayouts/slideLayout11.xml"/><Relationship Id="rId6" Type="http://schemas.openxmlformats.org/officeDocument/2006/relationships/hyperlink" Target="http://blogs.msdn.com/b/dotnet/" TargetMode="External"/><Relationship Id="rId5" Type="http://schemas.openxmlformats.org/officeDocument/2006/relationships/hyperlink" Target="http://entityframework.codeplex.com/" TargetMode="External"/><Relationship Id="rId4" Type="http://schemas.openxmlformats.org/officeDocument/2006/relationships/hyperlink" Target="http://msdn.microsoft.com/en-us/data/odata.aspx" TargetMode="External"/></Relationships>
</file>

<file path=ppt/slides/_rels/slide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dev.voxmobile.com/wp-content/uploads/2011/03/android_logo.p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notesSlide" Target="../notesSlides/notesSlide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12.xml"/><Relationship Id="rId5" Type="http://schemas.openxmlformats.org/officeDocument/2006/relationships/tags" Target="../tags/tag5.xml"/><Relationship Id="rId4"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4089" y="2908811"/>
            <a:ext cx="1109709" cy="1079365"/>
          </a:xfrm>
          <a:prstGeom prst="rect">
            <a:avLst/>
          </a:prstGeom>
        </p:spPr>
      </p:pic>
      <p:sp>
        <p:nvSpPr>
          <p:cNvPr id="60" name="Title 3"/>
          <p:cNvSpPr txBox="1">
            <a:spLocks/>
          </p:cNvSpPr>
          <p:nvPr/>
        </p:nvSpPr>
        <p:spPr>
          <a:xfrm>
            <a:off x="274702" y="2139533"/>
            <a:ext cx="9143936" cy="1828786"/>
          </a:xfrm>
          <a:prstGeom prst="rect">
            <a:avLst/>
          </a:prstGeom>
          <a:solidFill>
            <a:schemeClr val="bg2">
              <a:lumMod val="50000"/>
              <a:lumOff val="50000"/>
            </a:schemeClr>
          </a:solidFill>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AR" sz="5000" dirty="0" smtClean="0"/>
              <a:t>Modernización de aplicaciones </a:t>
            </a:r>
            <a:r>
              <a:rPr lang="es-AR" sz="5000" b="1" dirty="0" smtClean="0">
                <a:latin typeface="+mn-lt"/>
              </a:rPr>
              <a:t>WPF</a:t>
            </a:r>
            <a:r>
              <a:rPr lang="es-AR" sz="5000" dirty="0" smtClean="0"/>
              <a:t> de </a:t>
            </a:r>
            <a:r>
              <a:rPr lang="es-AR" sz="5000" dirty="0" err="1" smtClean="0"/>
              <a:t>linea</a:t>
            </a:r>
            <a:r>
              <a:rPr lang="es-AR" sz="5000" dirty="0" smtClean="0"/>
              <a:t> de negocio</a:t>
            </a:r>
            <a:endParaRPr lang="es-AR" sz="5000" dirty="0"/>
          </a:p>
        </p:txBody>
      </p:sp>
      <p:sp>
        <p:nvSpPr>
          <p:cNvPr id="61" name="Text Placeholder 4"/>
          <p:cNvSpPr txBox="1">
            <a:spLocks/>
          </p:cNvSpPr>
          <p:nvPr/>
        </p:nvSpPr>
        <p:spPr>
          <a:xfrm>
            <a:off x="274702" y="3947599"/>
            <a:ext cx="9143936" cy="1828007"/>
          </a:xfrm>
          <a:prstGeom prst="rect">
            <a:avLst/>
          </a:prstGeom>
          <a:solidFill>
            <a:schemeClr val="tx1"/>
          </a:solidFill>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dirty="0" smtClean="0">
                <a:solidFill>
                  <a:schemeClr val="bg1"/>
                </a:solidFill>
              </a:rPr>
              <a:t>Mariano </a:t>
            </a:r>
            <a:r>
              <a:rPr lang="en-US" sz="3600" dirty="0" err="1" smtClean="0">
                <a:solidFill>
                  <a:schemeClr val="bg1"/>
                </a:solidFill>
              </a:rPr>
              <a:t>Converti</a:t>
            </a:r>
            <a:endParaRPr lang="en-US" sz="3600" dirty="0" smtClean="0">
              <a:solidFill>
                <a:schemeClr val="bg1"/>
              </a:solidFill>
            </a:endParaRPr>
          </a:p>
          <a:p>
            <a:pPr marL="0" indent="0">
              <a:buNone/>
            </a:pPr>
            <a:r>
              <a:rPr lang="en-US" sz="3600" dirty="0" err="1" smtClean="0">
                <a:solidFill>
                  <a:schemeClr val="bg1"/>
                </a:solidFill>
              </a:rPr>
              <a:t>Damián</a:t>
            </a:r>
            <a:r>
              <a:rPr lang="en-US" sz="3600" dirty="0" smtClean="0">
                <a:solidFill>
                  <a:schemeClr val="bg1"/>
                </a:solidFill>
              </a:rPr>
              <a:t> </a:t>
            </a:r>
            <a:r>
              <a:rPr lang="en-US" sz="3600" dirty="0" err="1" smtClean="0">
                <a:solidFill>
                  <a:schemeClr val="bg1"/>
                </a:solidFill>
              </a:rPr>
              <a:t>Schenkelman</a:t>
            </a:r>
            <a:endParaRPr lang="en-US" sz="3600" dirty="0" smtClean="0">
              <a:solidFill>
                <a:schemeClr val="bg1"/>
              </a:solidFill>
            </a:endParaRPr>
          </a:p>
          <a:p>
            <a:pPr marL="0" indent="0">
              <a:buNone/>
            </a:pPr>
            <a:r>
              <a:rPr lang="en-US" sz="3600" dirty="0" err="1" smtClean="0">
                <a:solidFill>
                  <a:schemeClr val="bg1"/>
                </a:solidFill>
              </a:rPr>
              <a:t>Southworks</a:t>
            </a:r>
            <a:endParaRPr lang="en-US" sz="3600" dirty="0">
              <a:solidFill>
                <a:schemeClr val="bg1"/>
              </a:solidFill>
            </a:endParaRPr>
          </a:p>
        </p:txBody>
      </p:sp>
      <p:pic>
        <p:nvPicPr>
          <p:cNvPr id="5124" name="Picture 4" descr="Microsof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7320" y="4638590"/>
            <a:ext cx="2098951" cy="446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3722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654" y="580641"/>
            <a:ext cx="3526522" cy="5440044"/>
          </a:xfrm>
        </p:spPr>
        <p:txBody>
          <a:bodyPr anchor="ctr"/>
          <a:lstStyle/>
          <a:p>
            <a:pPr algn="ctr"/>
            <a:r>
              <a:rPr lang="en-US" dirty="0" err="1" smtClean="0"/>
              <a:t>Plataformas</a:t>
            </a:r>
            <a:r>
              <a:rPr lang="en-US" dirty="0" smtClean="0"/>
              <a:t> Microsoft</a:t>
            </a:r>
            <a:endParaRPr lang="en-US" u="sng" dirty="0"/>
          </a:p>
        </p:txBody>
      </p:sp>
      <p:sp>
        <p:nvSpPr>
          <p:cNvPr id="6" name="Rectangle 5"/>
          <p:cNvSpPr/>
          <p:nvPr>
            <p:custDataLst>
              <p:tags r:id="rId1"/>
            </p:custDataLst>
          </p:nvPr>
        </p:nvSpPr>
        <p:spPr bwMode="auto">
          <a:xfrm>
            <a:off x="6007056" y="383648"/>
            <a:ext cx="1524000" cy="15240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XAML</a:t>
            </a:r>
          </a:p>
        </p:txBody>
      </p:sp>
      <p:sp>
        <p:nvSpPr>
          <p:cNvPr id="7" name="Rectangle 6"/>
          <p:cNvSpPr/>
          <p:nvPr>
            <p:custDataLst>
              <p:tags r:id="rId2"/>
            </p:custDataLst>
          </p:nvPr>
        </p:nvSpPr>
        <p:spPr bwMode="auto">
          <a:xfrm>
            <a:off x="4391616" y="1999088"/>
            <a:ext cx="3139440" cy="104938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.NET Framework 4.5</a:t>
            </a:r>
          </a:p>
        </p:txBody>
      </p:sp>
      <p:sp>
        <p:nvSpPr>
          <p:cNvPr id="9" name="Rectangle 8"/>
          <p:cNvSpPr/>
          <p:nvPr>
            <p:custDataLst>
              <p:tags r:id="rId3"/>
            </p:custDataLst>
          </p:nvPr>
        </p:nvSpPr>
        <p:spPr bwMode="auto">
          <a:xfrm>
            <a:off x="10195878" y="383648"/>
            <a:ext cx="1524000" cy="15240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XAML</a:t>
            </a:r>
          </a:p>
        </p:txBody>
      </p:sp>
      <p:sp>
        <p:nvSpPr>
          <p:cNvPr id="10" name="Rectangle 9"/>
          <p:cNvSpPr/>
          <p:nvPr>
            <p:custDataLst>
              <p:tags r:id="rId4"/>
            </p:custDataLst>
          </p:nvPr>
        </p:nvSpPr>
        <p:spPr bwMode="auto">
          <a:xfrm>
            <a:off x="8580438" y="1999088"/>
            <a:ext cx="3139440" cy="104938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.NET Managed API </a:t>
            </a:r>
          </a:p>
          <a:p>
            <a:pPr algn="ctr" defTabSz="932472" fontAlgn="base">
              <a:lnSpc>
                <a:spcPct val="90000"/>
              </a:lnSpc>
              <a:spcBef>
                <a:spcPct val="0"/>
              </a:spcBef>
              <a:spcAft>
                <a:spcPct val="0"/>
              </a:spcAft>
            </a:pP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for Windows Phone</a:t>
            </a:r>
          </a:p>
        </p:txBody>
      </p:sp>
      <p:sp>
        <p:nvSpPr>
          <p:cNvPr id="12" name="Rectangle 11"/>
          <p:cNvSpPr/>
          <p:nvPr>
            <p:custDataLst>
              <p:tags r:id="rId5"/>
            </p:custDataLst>
          </p:nvPr>
        </p:nvSpPr>
        <p:spPr bwMode="auto">
          <a:xfrm>
            <a:off x="10195878" y="3365339"/>
            <a:ext cx="1524000" cy="7164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gradFill flip="none" rotWithShape="1">
                  <a:gsLst>
                    <a:gs pos="0">
                      <a:srgbClr val="FFFFFF"/>
                    </a:gs>
                    <a:gs pos="100000">
                      <a:srgbClr val="FFFFFF"/>
                    </a:gs>
                  </a:gsLst>
                  <a:lin ang="5400000" scaled="0"/>
                  <a:tileRect/>
                </a:gradFill>
                <a:ea typeface="Segoe UI" pitchFamily="34" charset="0"/>
                <a:cs typeface="Segoe UI" pitchFamily="34" charset="0"/>
              </a:rPr>
              <a:t>HTML</a:t>
            </a:r>
          </a:p>
        </p:txBody>
      </p:sp>
      <p:sp>
        <p:nvSpPr>
          <p:cNvPr id="13" name="Rectangle 12"/>
          <p:cNvSpPr/>
          <p:nvPr>
            <p:custDataLst>
              <p:tags r:id="rId6"/>
            </p:custDataLst>
          </p:nvPr>
        </p:nvSpPr>
        <p:spPr bwMode="auto">
          <a:xfrm>
            <a:off x="8580438" y="4980780"/>
            <a:ext cx="3139440" cy="104938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Windows Runtime*</a:t>
            </a:r>
          </a:p>
        </p:txBody>
      </p:sp>
      <p:sp>
        <p:nvSpPr>
          <p:cNvPr id="14" name="Rectangle 13"/>
          <p:cNvSpPr/>
          <p:nvPr/>
        </p:nvSpPr>
        <p:spPr>
          <a:xfrm>
            <a:off x="4369845" y="6130852"/>
            <a:ext cx="7350034" cy="830997"/>
          </a:xfrm>
          <a:prstGeom prst="rect">
            <a:avLst/>
          </a:prstGeom>
        </p:spPr>
        <p:txBody>
          <a:bodyPr wrap="square">
            <a:spAutoFit/>
          </a:bodyPr>
          <a:lstStyle/>
          <a:p>
            <a:pPr algn="r"/>
            <a:r>
              <a:rPr lang="en-US" sz="1600" b="1" dirty="0" smtClean="0"/>
              <a:t>Nota </a:t>
            </a:r>
            <a:r>
              <a:rPr lang="en-US" sz="1600" b="1" dirty="0" err="1" smtClean="0"/>
              <a:t>sobre</a:t>
            </a:r>
            <a:r>
              <a:rPr lang="en-US" sz="1600" b="1" dirty="0" smtClean="0"/>
              <a:t> </a:t>
            </a:r>
            <a:r>
              <a:rPr lang="en-US" sz="1600" b="1" i="1" dirty="0" smtClean="0"/>
              <a:t>Windows Runtime – de MSDN </a:t>
            </a:r>
          </a:p>
          <a:p>
            <a:pPr algn="r"/>
            <a:r>
              <a:rPr lang="en-US" sz="1600" dirty="0" smtClean="0"/>
              <a:t>Los namespaces se </a:t>
            </a:r>
            <a:r>
              <a:rPr lang="en-US" sz="1600" dirty="0" err="1" smtClean="0"/>
              <a:t>hacen</a:t>
            </a:r>
            <a:r>
              <a:rPr lang="en-US" sz="1600" dirty="0" smtClean="0"/>
              <a:t> </a:t>
            </a:r>
            <a:r>
              <a:rPr lang="en-US" sz="1600" dirty="0" err="1" smtClean="0"/>
              <a:t>públicos</a:t>
            </a:r>
            <a:r>
              <a:rPr lang="en-US" sz="1600" dirty="0" smtClean="0"/>
              <a:t> </a:t>
            </a:r>
            <a:r>
              <a:rPr lang="en-US" sz="1600" dirty="0" err="1" smtClean="0"/>
              <a:t>mediante</a:t>
            </a:r>
            <a:r>
              <a:rPr lang="en-US" sz="1600" dirty="0" smtClean="0"/>
              <a:t> el </a:t>
            </a:r>
            <a:r>
              <a:rPr lang="en-US" sz="1600" dirty="0" err="1" smtClean="0"/>
              <a:t>formato</a:t>
            </a:r>
            <a:r>
              <a:rPr lang="en-US" sz="1600" dirty="0" smtClean="0"/>
              <a:t> de API metadata (</a:t>
            </a:r>
            <a:r>
              <a:rPr lang="en-US" sz="1600" dirty="0" err="1"/>
              <a:t>Windows.winmd</a:t>
            </a:r>
            <a:r>
              <a:rPr lang="en-US" sz="1600" dirty="0" smtClean="0"/>
              <a:t>). </a:t>
            </a:r>
            <a:r>
              <a:rPr lang="en-US" sz="1600" dirty="0" err="1" smtClean="0"/>
              <a:t>Esto</a:t>
            </a:r>
            <a:r>
              <a:rPr lang="en-US" sz="1600" dirty="0" smtClean="0"/>
              <a:t> </a:t>
            </a:r>
            <a:r>
              <a:rPr lang="en-US" sz="1600" dirty="0" err="1" smtClean="0"/>
              <a:t>es</a:t>
            </a:r>
            <a:r>
              <a:rPr lang="en-US" sz="1600" dirty="0"/>
              <a:t> </a:t>
            </a:r>
            <a:r>
              <a:rPr lang="en-US" sz="1600" dirty="0" smtClean="0"/>
              <a:t>similar al </a:t>
            </a:r>
            <a:r>
              <a:rPr lang="en-US" sz="1600" dirty="0" err="1" smtClean="0"/>
              <a:t>usado</a:t>
            </a:r>
            <a:r>
              <a:rPr lang="en-US" sz="1600" dirty="0" smtClean="0"/>
              <a:t> </a:t>
            </a:r>
            <a:r>
              <a:rPr lang="en-US" sz="1600" dirty="0" err="1" smtClean="0"/>
              <a:t>por</a:t>
            </a:r>
            <a:r>
              <a:rPr lang="en-US" sz="1600" dirty="0" smtClean="0"/>
              <a:t> el framework .NET</a:t>
            </a:r>
            <a:endParaRPr lang="en-US" sz="1600" dirty="0"/>
          </a:p>
        </p:txBody>
      </p:sp>
      <p:sp>
        <p:nvSpPr>
          <p:cNvPr id="17" name="Rectangle 16"/>
          <p:cNvSpPr/>
          <p:nvPr>
            <p:custDataLst>
              <p:tags r:id="rId7"/>
            </p:custDataLst>
          </p:nvPr>
        </p:nvSpPr>
        <p:spPr bwMode="auto">
          <a:xfrm>
            <a:off x="6007056" y="3365340"/>
            <a:ext cx="1524000" cy="152399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HTML</a:t>
            </a:r>
          </a:p>
          <a:p>
            <a:pPr algn="ctr" defTabSz="932472" fontAlgn="base">
              <a:lnSpc>
                <a:spcPct val="90000"/>
              </a:lnSpc>
              <a:spcBef>
                <a:spcPct val="0"/>
              </a:spcBef>
              <a:spcAft>
                <a:spcPct val="0"/>
              </a:spcAft>
            </a:pP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JavaScript</a:t>
            </a:r>
          </a:p>
        </p:txBody>
      </p:sp>
      <p:sp>
        <p:nvSpPr>
          <p:cNvPr id="18" name="Rectangle 17"/>
          <p:cNvSpPr/>
          <p:nvPr>
            <p:custDataLst>
              <p:tags r:id="rId8"/>
            </p:custDataLst>
          </p:nvPr>
        </p:nvSpPr>
        <p:spPr bwMode="auto">
          <a:xfrm>
            <a:off x="4391616" y="4980780"/>
            <a:ext cx="3139440" cy="104938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gradFill flip="none" rotWithShape="1">
                  <a:gsLst>
                    <a:gs pos="0">
                      <a:srgbClr val="FFFFFF"/>
                    </a:gs>
                    <a:gs pos="100000">
                      <a:srgbClr val="FFFFFF"/>
                    </a:gs>
                  </a:gsLst>
                  <a:lin ang="5400000" scaled="0"/>
                  <a:tileRect/>
                </a:gradFill>
                <a:ea typeface="Segoe UI" pitchFamily="34" charset="0"/>
                <a:cs typeface="Segoe UI" pitchFamily="34" charset="0"/>
              </a:rPr>
              <a:t>.NET Framework 4.5</a:t>
            </a:r>
          </a:p>
        </p:txBody>
      </p:sp>
      <p:sp>
        <p:nvSpPr>
          <p:cNvPr id="19" name="Rectangle 18"/>
          <p:cNvSpPr/>
          <p:nvPr>
            <p:custDataLst>
              <p:tags r:id="rId9"/>
            </p:custDataLst>
          </p:nvPr>
        </p:nvSpPr>
        <p:spPr bwMode="auto">
          <a:xfrm>
            <a:off x="3747500" y="3365340"/>
            <a:ext cx="552676" cy="2664823"/>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ASP.NET</a:t>
            </a:r>
          </a:p>
        </p:txBody>
      </p:sp>
      <p:sp>
        <p:nvSpPr>
          <p:cNvPr id="20" name="Rectangle 19"/>
          <p:cNvSpPr/>
          <p:nvPr>
            <p:custDataLst>
              <p:tags r:id="rId10"/>
            </p:custDataLst>
          </p:nvPr>
        </p:nvSpPr>
        <p:spPr bwMode="auto">
          <a:xfrm>
            <a:off x="3747500" y="383648"/>
            <a:ext cx="552676" cy="2664823"/>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Desktop</a:t>
            </a:r>
          </a:p>
        </p:txBody>
      </p:sp>
      <p:sp>
        <p:nvSpPr>
          <p:cNvPr id="21" name="Rectangle 20"/>
          <p:cNvSpPr/>
          <p:nvPr>
            <p:custDataLst>
              <p:tags r:id="rId11"/>
            </p:custDataLst>
          </p:nvPr>
        </p:nvSpPr>
        <p:spPr bwMode="auto">
          <a:xfrm>
            <a:off x="7938818" y="3355862"/>
            <a:ext cx="552676" cy="2664823"/>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Windows Store</a:t>
            </a:r>
          </a:p>
        </p:txBody>
      </p:sp>
      <p:sp>
        <p:nvSpPr>
          <p:cNvPr id="22" name="Rectangle 21"/>
          <p:cNvSpPr/>
          <p:nvPr>
            <p:custDataLst>
              <p:tags r:id="rId12"/>
            </p:custDataLst>
          </p:nvPr>
        </p:nvSpPr>
        <p:spPr bwMode="auto">
          <a:xfrm>
            <a:off x="7936322" y="383647"/>
            <a:ext cx="552676" cy="2664823"/>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Windows Phone</a:t>
            </a:r>
          </a:p>
        </p:txBody>
      </p:sp>
      <p:grpSp>
        <p:nvGrpSpPr>
          <p:cNvPr id="28" name="Group 27"/>
          <p:cNvGrpSpPr/>
          <p:nvPr/>
        </p:nvGrpSpPr>
        <p:grpSpPr>
          <a:xfrm>
            <a:off x="4369844" y="383647"/>
            <a:ext cx="1526496" cy="1523999"/>
            <a:chOff x="4369844" y="452471"/>
            <a:chExt cx="1526496" cy="1523999"/>
          </a:xfrm>
        </p:grpSpPr>
        <p:sp>
          <p:nvSpPr>
            <p:cNvPr id="26" name="Rectangle 25"/>
            <p:cNvSpPr/>
            <p:nvPr>
              <p:custDataLst>
                <p:tags r:id="rId19"/>
              </p:custDataLst>
            </p:nvPr>
          </p:nvSpPr>
          <p:spPr bwMode="auto">
            <a:xfrm>
              <a:off x="4372340" y="1168663"/>
              <a:ext cx="1524000" cy="80780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C# VB.NET</a:t>
              </a:r>
            </a:p>
          </p:txBody>
        </p:sp>
        <p:sp>
          <p:nvSpPr>
            <p:cNvPr id="27" name="Rectangle 26"/>
            <p:cNvSpPr/>
            <p:nvPr>
              <p:custDataLst>
                <p:tags r:id="rId20"/>
              </p:custDataLst>
            </p:nvPr>
          </p:nvSpPr>
          <p:spPr bwMode="auto">
            <a:xfrm>
              <a:off x="4369844" y="452471"/>
              <a:ext cx="1524000" cy="624754"/>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C++</a:t>
              </a:r>
            </a:p>
          </p:txBody>
        </p:sp>
      </p:grpSp>
      <p:sp>
        <p:nvSpPr>
          <p:cNvPr id="30" name="Rectangle 29"/>
          <p:cNvSpPr/>
          <p:nvPr>
            <p:custDataLst>
              <p:tags r:id="rId13"/>
            </p:custDataLst>
          </p:nvPr>
        </p:nvSpPr>
        <p:spPr bwMode="auto">
          <a:xfrm>
            <a:off x="4391616" y="3365340"/>
            <a:ext cx="1524000" cy="15240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gradFill flip="none" rotWithShape="1">
                  <a:gsLst>
                    <a:gs pos="0">
                      <a:srgbClr val="FFFFFF"/>
                    </a:gs>
                    <a:gs pos="100000">
                      <a:srgbClr val="FFFFFF"/>
                    </a:gs>
                  </a:gsLst>
                  <a:lin ang="5400000" scaled="0"/>
                  <a:tileRect/>
                </a:gradFill>
                <a:ea typeface="Segoe UI" pitchFamily="34" charset="0"/>
                <a:cs typeface="Segoe UI" pitchFamily="34" charset="0"/>
              </a:rPr>
              <a:t>C#</a:t>
            </a:r>
          </a:p>
          <a:p>
            <a:pPr algn="ctr" defTabSz="932472" fontAlgn="base">
              <a:lnSpc>
                <a:spcPct val="90000"/>
              </a:lnSpc>
              <a:spcBef>
                <a:spcPct val="0"/>
              </a:spcBef>
              <a:spcAft>
                <a:spcPct val="0"/>
              </a:spcAft>
            </a:pPr>
            <a:r>
              <a:rPr lang="en-US" sz="2000" dirty="0" smtClean="0">
                <a:gradFill flip="none" rotWithShape="1">
                  <a:gsLst>
                    <a:gs pos="0">
                      <a:srgbClr val="FFFFFF"/>
                    </a:gs>
                    <a:gs pos="100000">
                      <a:srgbClr val="FFFFFF"/>
                    </a:gs>
                  </a:gsLst>
                  <a:lin ang="5400000" scaled="0"/>
                  <a:tileRect/>
                </a:gradFill>
                <a:ea typeface="Segoe UI" pitchFamily="34" charset="0"/>
                <a:cs typeface="Segoe UI" pitchFamily="34" charset="0"/>
              </a:rPr>
              <a:t>VB.NET</a:t>
            </a:r>
          </a:p>
        </p:txBody>
      </p:sp>
      <p:grpSp>
        <p:nvGrpSpPr>
          <p:cNvPr id="32" name="Group 31"/>
          <p:cNvGrpSpPr/>
          <p:nvPr/>
        </p:nvGrpSpPr>
        <p:grpSpPr>
          <a:xfrm>
            <a:off x="8587607" y="4173258"/>
            <a:ext cx="3144113" cy="716082"/>
            <a:chOff x="4372340" y="1259993"/>
            <a:chExt cx="3144113" cy="716082"/>
          </a:xfrm>
        </p:grpSpPr>
        <p:sp>
          <p:nvSpPr>
            <p:cNvPr id="33" name="Rectangle 32"/>
            <p:cNvSpPr/>
            <p:nvPr>
              <p:custDataLst>
                <p:tags r:id="rId17"/>
              </p:custDataLst>
            </p:nvPr>
          </p:nvSpPr>
          <p:spPr bwMode="auto">
            <a:xfrm>
              <a:off x="4372340" y="1259993"/>
              <a:ext cx="1524000" cy="71608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gradFill flip="none" rotWithShape="1">
                    <a:gsLst>
                      <a:gs pos="0">
                        <a:srgbClr val="FFFFFF"/>
                      </a:gs>
                      <a:gs pos="100000">
                        <a:srgbClr val="FFFFFF"/>
                      </a:gs>
                    </a:gsLst>
                    <a:lin ang="5400000" scaled="0"/>
                    <a:tileRect/>
                  </a:gradFill>
                  <a:ea typeface="Segoe UI" pitchFamily="34" charset="0"/>
                  <a:cs typeface="Segoe UI" pitchFamily="34" charset="0"/>
                </a:rPr>
                <a:t>C# VB.NET C++</a:t>
              </a:r>
            </a:p>
          </p:txBody>
        </p:sp>
        <p:sp>
          <p:nvSpPr>
            <p:cNvPr id="34" name="Rectangle 33"/>
            <p:cNvSpPr/>
            <p:nvPr>
              <p:custDataLst>
                <p:tags r:id="rId18"/>
              </p:custDataLst>
            </p:nvPr>
          </p:nvSpPr>
          <p:spPr bwMode="auto">
            <a:xfrm>
              <a:off x="5992453" y="1259993"/>
              <a:ext cx="1524000" cy="71608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gradFill flip="none" rotWithShape="1">
                    <a:gsLst>
                      <a:gs pos="0">
                        <a:srgbClr val="FFFFFF"/>
                      </a:gs>
                      <a:gs pos="100000">
                        <a:srgbClr val="FFFFFF"/>
                      </a:gs>
                    </a:gsLst>
                    <a:lin ang="5400000" scaled="0"/>
                    <a:tileRect/>
                  </a:gradFill>
                  <a:ea typeface="Segoe UI" pitchFamily="34" charset="0"/>
                  <a:cs typeface="Segoe UI" pitchFamily="34" charset="0"/>
                </a:rPr>
                <a:t>XAML</a:t>
              </a:r>
            </a:p>
          </p:txBody>
        </p:sp>
      </p:grpSp>
      <p:grpSp>
        <p:nvGrpSpPr>
          <p:cNvPr id="35" name="Group 34"/>
          <p:cNvGrpSpPr/>
          <p:nvPr/>
        </p:nvGrpSpPr>
        <p:grpSpPr>
          <a:xfrm>
            <a:off x="8587607" y="383646"/>
            <a:ext cx="1526496" cy="1524001"/>
            <a:chOff x="4369844" y="452471"/>
            <a:chExt cx="1526496" cy="1524001"/>
          </a:xfrm>
        </p:grpSpPr>
        <p:sp>
          <p:nvSpPr>
            <p:cNvPr id="36" name="Rectangle 35"/>
            <p:cNvSpPr/>
            <p:nvPr>
              <p:custDataLst>
                <p:tags r:id="rId15"/>
              </p:custDataLst>
            </p:nvPr>
          </p:nvSpPr>
          <p:spPr bwMode="auto">
            <a:xfrm>
              <a:off x="4372340" y="1168664"/>
              <a:ext cx="1524000" cy="80780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C# VB.NET</a:t>
              </a:r>
            </a:p>
          </p:txBody>
        </p:sp>
        <p:sp>
          <p:nvSpPr>
            <p:cNvPr id="37" name="Rectangle 36"/>
            <p:cNvSpPr/>
            <p:nvPr>
              <p:custDataLst>
                <p:tags r:id="rId16"/>
              </p:custDataLst>
            </p:nvPr>
          </p:nvSpPr>
          <p:spPr bwMode="auto">
            <a:xfrm>
              <a:off x="4369844" y="452471"/>
              <a:ext cx="1524000" cy="624754"/>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C++</a:t>
              </a:r>
            </a:p>
          </p:txBody>
        </p:sp>
      </p:grpSp>
      <p:sp>
        <p:nvSpPr>
          <p:cNvPr id="38" name="Rectangle 37"/>
          <p:cNvSpPr/>
          <p:nvPr>
            <p:custDataLst>
              <p:tags r:id="rId14"/>
            </p:custDataLst>
          </p:nvPr>
        </p:nvSpPr>
        <p:spPr bwMode="auto">
          <a:xfrm>
            <a:off x="8580438" y="3365338"/>
            <a:ext cx="1524000" cy="70660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gradFill flip="none" rotWithShape="1">
                  <a:gsLst>
                    <a:gs pos="0">
                      <a:srgbClr val="FFFFFF"/>
                    </a:gs>
                    <a:gs pos="100000">
                      <a:srgbClr val="FFFFFF"/>
                    </a:gs>
                  </a:gsLst>
                  <a:lin ang="5400000" scaled="0"/>
                  <a:tileRect/>
                </a:gradFill>
                <a:ea typeface="Segoe UI" pitchFamily="34" charset="0"/>
                <a:cs typeface="Segoe UI" pitchFamily="34" charset="0"/>
              </a:rPr>
              <a:t>JavaScript</a:t>
            </a:r>
          </a:p>
          <a:p>
            <a:pPr algn="ctr" defTabSz="932472" fontAlgn="base">
              <a:lnSpc>
                <a:spcPct val="90000"/>
              </a:lnSpc>
              <a:spcBef>
                <a:spcPct val="0"/>
              </a:spcBef>
              <a:spcAft>
                <a:spcPct val="0"/>
              </a:spcAft>
            </a:pPr>
            <a:r>
              <a:rPr lang="en-US" sz="2000" dirty="0" err="1" smtClean="0">
                <a:gradFill flip="none" rotWithShape="1">
                  <a:gsLst>
                    <a:gs pos="0">
                      <a:srgbClr val="FFFFFF"/>
                    </a:gs>
                    <a:gs pos="100000">
                      <a:srgbClr val="FFFFFF"/>
                    </a:gs>
                  </a:gsLst>
                  <a:lin ang="5400000" scaled="0"/>
                  <a:tileRect/>
                </a:gradFill>
                <a:ea typeface="Segoe UI" pitchFamily="34" charset="0"/>
                <a:cs typeface="Segoe UI" pitchFamily="34" charset="0"/>
              </a:rPr>
              <a:t>WinJS</a:t>
            </a:r>
            <a:endParaRPr lang="en-US" sz="2000" dirty="0" smtClean="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Tree>
    <p:extLst>
      <p:ext uri="{BB962C8B-B14F-4D97-AF65-F5344CB8AC3E}">
        <p14:creationId xmlns:p14="http://schemas.microsoft.com/office/powerpoint/2010/main" val="1603183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41168" y="819377"/>
            <a:ext cx="11332644" cy="5282843"/>
          </a:xfrm>
        </p:spPr>
        <p:txBody>
          <a:bodyPr/>
          <a:lstStyle/>
          <a:p>
            <a:r>
              <a:rPr lang="en-US" b="1" dirty="0" smtClean="0">
                <a:latin typeface="+mn-lt"/>
              </a:rPr>
              <a:t>.NET </a:t>
            </a:r>
            <a:r>
              <a:rPr lang="en-US" dirty="0" err="1" smtClean="0"/>
              <a:t>es</a:t>
            </a:r>
            <a:r>
              <a:rPr lang="en-US" dirty="0" smtClean="0"/>
              <a:t> un </a:t>
            </a:r>
            <a:r>
              <a:rPr lang="en-US" dirty="0" err="1" smtClean="0"/>
              <a:t>ecosistema</a:t>
            </a:r>
            <a:r>
              <a:rPr lang="en-US" dirty="0" smtClean="0"/>
              <a:t>, no solo un framework</a:t>
            </a:r>
            <a:br>
              <a:rPr lang="en-US" dirty="0" smtClean="0"/>
            </a:br>
            <a:r>
              <a:rPr lang="en-US" dirty="0" smtClean="0"/>
              <a:t>(OSS, </a:t>
            </a:r>
            <a:r>
              <a:rPr lang="en-US" dirty="0" err="1" smtClean="0"/>
              <a:t>NuGet</a:t>
            </a:r>
            <a:r>
              <a:rPr lang="en-US" dirty="0" smtClean="0"/>
              <a:t>, etc.)</a:t>
            </a:r>
            <a:endParaRPr lang="en-US" dirty="0"/>
          </a:p>
        </p:txBody>
      </p:sp>
    </p:spTree>
    <p:extLst>
      <p:ext uri="{BB962C8B-B14F-4D97-AF65-F5344CB8AC3E}">
        <p14:creationId xmlns:p14="http://schemas.microsoft.com/office/powerpoint/2010/main" val="41190477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.NET 4.5</a:t>
            </a:r>
            <a:endParaRPr lang="en-US" dirty="0"/>
          </a:p>
        </p:txBody>
      </p:sp>
    </p:spTree>
    <p:extLst>
      <p:ext uri="{BB962C8B-B14F-4D97-AF65-F5344CB8AC3E}">
        <p14:creationId xmlns:p14="http://schemas.microsoft.com/office/powerpoint/2010/main" val="3650455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000" b="1" dirty="0" err="1" smtClean="0">
                <a:latin typeface="+mn-lt"/>
              </a:rPr>
              <a:t>Repaso</a:t>
            </a:r>
            <a:r>
              <a:rPr lang="en-US" sz="5000" b="1" dirty="0" smtClean="0">
                <a:latin typeface="+mn-lt"/>
              </a:rPr>
              <a:t> – </a:t>
            </a:r>
            <a:r>
              <a:rPr lang="en-US" sz="5000" b="1" dirty="0" err="1" smtClean="0">
                <a:latin typeface="+mn-lt"/>
              </a:rPr>
              <a:t>Mejoras</a:t>
            </a:r>
            <a:r>
              <a:rPr lang="en-US" sz="5000" b="1" dirty="0" smtClean="0">
                <a:latin typeface="+mn-lt"/>
              </a:rPr>
              <a:t> en .NET </a:t>
            </a:r>
            <a:r>
              <a:rPr lang="en-US" sz="5000" b="1" dirty="0">
                <a:latin typeface="+mn-lt"/>
              </a:rPr>
              <a:t>y</a:t>
            </a:r>
            <a:r>
              <a:rPr lang="en-US" sz="5000" b="1" dirty="0" smtClean="0">
                <a:latin typeface="+mn-lt"/>
              </a:rPr>
              <a:t> WPF 4.5</a:t>
            </a:r>
            <a:endParaRPr lang="en-US" sz="5000" b="1" dirty="0">
              <a:latin typeface="+mn-lt"/>
            </a:endParaRPr>
          </a:p>
        </p:txBody>
      </p:sp>
      <p:sp>
        <p:nvSpPr>
          <p:cNvPr id="4" name="Text Placeholder 3"/>
          <p:cNvSpPr>
            <a:spLocks noGrp="1"/>
          </p:cNvSpPr>
          <p:nvPr>
            <p:ph type="body" sz="quarter" idx="10"/>
          </p:nvPr>
        </p:nvSpPr>
        <p:spPr>
          <a:xfrm>
            <a:off x="431955" y="1798853"/>
            <a:ext cx="5486399" cy="4013406"/>
          </a:xfrm>
        </p:spPr>
        <p:txBody>
          <a:bodyPr/>
          <a:lstStyle/>
          <a:p>
            <a:pPr marL="0" indent="0">
              <a:buNone/>
            </a:pPr>
            <a:r>
              <a:rPr lang="en-US" b="1" dirty="0" smtClean="0">
                <a:latin typeface="+mn-lt"/>
              </a:rPr>
              <a:t>.NET 4.5</a:t>
            </a:r>
            <a:endParaRPr lang="en-US" b="1" dirty="0">
              <a:latin typeface="+mn-lt"/>
            </a:endParaRPr>
          </a:p>
          <a:p>
            <a:r>
              <a:rPr lang="en-US" sz="2800" dirty="0" err="1" smtClean="0"/>
              <a:t>Async</a:t>
            </a:r>
            <a:r>
              <a:rPr lang="en-US" sz="2800" dirty="0" smtClean="0"/>
              <a:t>/await</a:t>
            </a:r>
          </a:p>
          <a:p>
            <a:r>
              <a:rPr lang="en-US" sz="2800" dirty="0" smtClean="0"/>
              <a:t>Parallel LINQ</a:t>
            </a:r>
          </a:p>
          <a:p>
            <a:r>
              <a:rPr lang="en-US" sz="2800" dirty="0" smtClean="0"/>
              <a:t>PCL (</a:t>
            </a:r>
            <a:r>
              <a:rPr lang="en-US" sz="2800" b="1" dirty="0" err="1" smtClean="0">
                <a:latin typeface="+mn-lt"/>
              </a:rPr>
              <a:t>Bibliotecas</a:t>
            </a:r>
            <a:r>
              <a:rPr lang="en-US" sz="2800" b="1" dirty="0" smtClean="0">
                <a:latin typeface="+mn-lt"/>
              </a:rPr>
              <a:t> de </a:t>
            </a:r>
            <a:r>
              <a:rPr lang="en-US" sz="2800" b="1" dirty="0" err="1" smtClean="0">
                <a:latin typeface="+mn-lt"/>
              </a:rPr>
              <a:t>clases</a:t>
            </a:r>
            <a:r>
              <a:rPr lang="en-US" sz="2800" b="1" dirty="0" smtClean="0">
                <a:latin typeface="+mn-lt"/>
              </a:rPr>
              <a:t> portables</a:t>
            </a:r>
            <a:r>
              <a:rPr lang="en-US" sz="2800" dirty="0" smtClean="0"/>
              <a:t>)</a:t>
            </a:r>
          </a:p>
          <a:p>
            <a:r>
              <a:rPr lang="en-US" sz="2800" dirty="0" smtClean="0"/>
              <a:t>Web </a:t>
            </a:r>
            <a:r>
              <a:rPr lang="en-US" sz="2800" b="1" dirty="0" err="1" smtClean="0">
                <a:latin typeface="+mn-lt"/>
              </a:rPr>
              <a:t>Bootstrapper</a:t>
            </a:r>
            <a:r>
              <a:rPr lang="en-US" sz="2800" dirty="0" smtClean="0"/>
              <a:t>. No se </a:t>
            </a:r>
            <a:r>
              <a:rPr lang="en-US" sz="2800" dirty="0" err="1" smtClean="0"/>
              <a:t>necesita</a:t>
            </a:r>
            <a:r>
              <a:rPr lang="en-US" sz="2800" dirty="0" smtClean="0"/>
              <a:t> el </a:t>
            </a:r>
            <a:r>
              <a:rPr lang="en-US" sz="2800" dirty="0" err="1" smtClean="0"/>
              <a:t>instalador</a:t>
            </a:r>
            <a:r>
              <a:rPr lang="en-US" sz="2800" dirty="0" smtClean="0"/>
              <a:t> del Client Profile</a:t>
            </a:r>
            <a:endParaRPr lang="en-US" sz="2800" dirty="0"/>
          </a:p>
        </p:txBody>
      </p:sp>
      <p:sp>
        <p:nvSpPr>
          <p:cNvPr id="6" name="Text Placeholder 5"/>
          <p:cNvSpPr>
            <a:spLocks noGrp="1"/>
          </p:cNvSpPr>
          <p:nvPr>
            <p:ph type="body" sz="quarter" idx="11"/>
          </p:nvPr>
        </p:nvSpPr>
        <p:spPr>
          <a:xfrm>
            <a:off x="6832755" y="1798853"/>
            <a:ext cx="5486399" cy="4013406"/>
          </a:xfrm>
        </p:spPr>
        <p:txBody>
          <a:bodyPr/>
          <a:lstStyle/>
          <a:p>
            <a:pPr marL="0" indent="0">
              <a:buNone/>
            </a:pPr>
            <a:r>
              <a:rPr lang="en-US" b="1" dirty="0" smtClean="0">
                <a:latin typeface="+mn-lt"/>
              </a:rPr>
              <a:t>WPF 4.5</a:t>
            </a:r>
          </a:p>
          <a:p>
            <a:r>
              <a:rPr lang="en-US" sz="2800" dirty="0" err="1" smtClean="0"/>
              <a:t>Modificar</a:t>
            </a:r>
            <a:r>
              <a:rPr lang="en-US" sz="2800" dirty="0" smtClean="0"/>
              <a:t> </a:t>
            </a:r>
            <a:r>
              <a:rPr lang="en-US" sz="2800" dirty="0" err="1" smtClean="0"/>
              <a:t>colecciones</a:t>
            </a:r>
            <a:r>
              <a:rPr lang="en-US" sz="2800" dirty="0" smtClean="0"/>
              <a:t> </a:t>
            </a:r>
            <a:r>
              <a:rPr lang="en-US" sz="2800" dirty="0" err="1" smtClean="0"/>
              <a:t>fuera</a:t>
            </a:r>
            <a:r>
              <a:rPr lang="en-US" sz="2800" dirty="0" smtClean="0"/>
              <a:t> del thread de la UI</a:t>
            </a:r>
          </a:p>
          <a:p>
            <a:r>
              <a:rPr lang="en-US" sz="2800" dirty="0" err="1" smtClean="0"/>
              <a:t>Mejor</a:t>
            </a:r>
            <a:r>
              <a:rPr lang="en-US" sz="2800" dirty="0" smtClean="0"/>
              <a:t> </a:t>
            </a:r>
            <a:r>
              <a:rPr lang="en-US" sz="2800" dirty="0" err="1" smtClean="0"/>
              <a:t>soporte</a:t>
            </a:r>
            <a:r>
              <a:rPr lang="en-US" sz="2800" dirty="0" smtClean="0"/>
              <a:t> para Weak References a </a:t>
            </a:r>
            <a:r>
              <a:rPr lang="en-US" sz="2800" dirty="0" err="1" smtClean="0"/>
              <a:t>eventos</a:t>
            </a:r>
            <a:r>
              <a:rPr lang="en-US" sz="2800" dirty="0" smtClean="0"/>
              <a:t> (</a:t>
            </a:r>
            <a:r>
              <a:rPr lang="en-US" sz="2800" dirty="0" err="1" smtClean="0"/>
              <a:t>memoria</a:t>
            </a:r>
            <a:r>
              <a:rPr lang="en-US" sz="2800" dirty="0" smtClean="0"/>
              <a:t>) </a:t>
            </a:r>
          </a:p>
          <a:p>
            <a:r>
              <a:rPr lang="en-US" sz="2800" dirty="0" err="1" smtClean="0"/>
              <a:t>Validación</a:t>
            </a:r>
            <a:r>
              <a:rPr lang="en-US" sz="2800" dirty="0" smtClean="0"/>
              <a:t> </a:t>
            </a:r>
            <a:r>
              <a:rPr lang="en-US" sz="2800" dirty="0" err="1" smtClean="0"/>
              <a:t>asyncrónica</a:t>
            </a:r>
            <a:endParaRPr lang="en-US" sz="2800" dirty="0" smtClean="0"/>
          </a:p>
          <a:p>
            <a:r>
              <a:rPr lang="en-US" sz="2800" dirty="0" err="1" smtClean="0"/>
              <a:t>DataBinding</a:t>
            </a:r>
            <a:r>
              <a:rPr lang="en-US" sz="2800" dirty="0" smtClean="0"/>
              <a:t> a </a:t>
            </a:r>
            <a:r>
              <a:rPr lang="en-US" sz="2800" dirty="0" err="1" smtClean="0"/>
              <a:t>propiedades</a:t>
            </a:r>
            <a:r>
              <a:rPr lang="en-US" sz="2800" dirty="0" smtClean="0"/>
              <a:t> </a:t>
            </a:r>
            <a:r>
              <a:rPr lang="en-US" sz="2800" dirty="0" err="1" smtClean="0"/>
              <a:t>estáticas</a:t>
            </a:r>
            <a:endParaRPr lang="en-US" sz="2800" dirty="0" smtClean="0"/>
          </a:p>
        </p:txBody>
      </p:sp>
      <p:sp>
        <p:nvSpPr>
          <p:cNvPr id="2" name="Rectangle 1"/>
          <p:cNvSpPr/>
          <p:nvPr/>
        </p:nvSpPr>
        <p:spPr>
          <a:xfrm>
            <a:off x="6942156" y="5812259"/>
            <a:ext cx="5267596" cy="338554"/>
          </a:xfrm>
          <a:prstGeom prst="rect">
            <a:avLst/>
          </a:prstGeom>
        </p:spPr>
        <p:txBody>
          <a:bodyPr wrap="none">
            <a:spAutoFit/>
          </a:bodyPr>
          <a:lstStyle/>
          <a:p>
            <a:r>
              <a:rPr lang="en-US" sz="1600" dirty="0">
                <a:hlinkClick r:id="rId3"/>
              </a:rPr>
              <a:t>http://msdn.microsoft.com/en-us/library/bb613588.aspx</a:t>
            </a:r>
            <a:endParaRPr lang="es-AR" sz="1600" dirty="0"/>
          </a:p>
        </p:txBody>
      </p:sp>
      <p:sp>
        <p:nvSpPr>
          <p:cNvPr id="7" name="Rectangle 6"/>
          <p:cNvSpPr/>
          <p:nvPr/>
        </p:nvSpPr>
        <p:spPr>
          <a:xfrm>
            <a:off x="737717" y="5812259"/>
            <a:ext cx="5290038" cy="338554"/>
          </a:xfrm>
          <a:prstGeom prst="rect">
            <a:avLst/>
          </a:prstGeom>
        </p:spPr>
        <p:txBody>
          <a:bodyPr wrap="none">
            <a:spAutoFit/>
          </a:bodyPr>
          <a:lstStyle/>
          <a:p>
            <a:r>
              <a:rPr lang="es-AR" sz="1600" dirty="0">
                <a:hlinkClick r:id="rId4"/>
              </a:rPr>
              <a:t>http://msdn.microsoft.com/en-us/library/ms171868.aspx</a:t>
            </a:r>
            <a:endParaRPr lang="es-AR" sz="1600" dirty="0"/>
          </a:p>
        </p:txBody>
      </p:sp>
    </p:spTree>
    <p:extLst>
      <p:ext uri="{BB962C8B-B14F-4D97-AF65-F5344CB8AC3E}">
        <p14:creationId xmlns:p14="http://schemas.microsoft.com/office/powerpoint/2010/main" val="3565098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4806" y="1378411"/>
            <a:ext cx="11887200" cy="1831975"/>
          </a:xfrm>
        </p:spPr>
        <p:txBody>
          <a:bodyPr/>
          <a:lstStyle/>
          <a:p>
            <a:r>
              <a:rPr lang="en-US" dirty="0" err="1" smtClean="0"/>
              <a:t>Conectarse</a:t>
            </a:r>
            <a:r>
              <a:rPr lang="en-US" dirty="0" smtClean="0"/>
              <a:t> con </a:t>
            </a:r>
            <a:r>
              <a:rPr lang="en-US" dirty="0" err="1" smtClean="0"/>
              <a:t>servicios</a:t>
            </a:r>
            <a:r>
              <a:rPr lang="en-US" dirty="0" smtClean="0"/>
              <a:t> </a:t>
            </a:r>
            <a:r>
              <a:rPr lang="en-US" dirty="0" err="1" smtClean="0"/>
              <a:t>modernos</a:t>
            </a:r>
            <a:endParaRPr lang="en-US" dirty="0"/>
          </a:p>
        </p:txBody>
      </p:sp>
    </p:spTree>
    <p:extLst>
      <p:ext uri="{BB962C8B-B14F-4D97-AF65-F5344CB8AC3E}">
        <p14:creationId xmlns:p14="http://schemas.microsoft.com/office/powerpoint/2010/main" val="4027937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err="1" smtClean="0"/>
              <a:t>Servicios</a:t>
            </a:r>
            <a:r>
              <a:rPr lang="en-US" b="1" dirty="0" smtClean="0"/>
              <a:t> HTTP</a:t>
            </a:r>
            <a:endParaRPr lang="en-US" b="1" dirty="0"/>
          </a:p>
        </p:txBody>
      </p:sp>
      <p:sp>
        <p:nvSpPr>
          <p:cNvPr id="6" name="Content Placeholder 5"/>
          <p:cNvSpPr>
            <a:spLocks noGrp="1"/>
          </p:cNvSpPr>
          <p:nvPr>
            <p:ph sz="quarter" idx="10"/>
          </p:nvPr>
        </p:nvSpPr>
        <p:spPr>
          <a:xfrm>
            <a:off x="276684" y="1327649"/>
            <a:ext cx="11887200" cy="4801314"/>
          </a:xfrm>
        </p:spPr>
        <p:txBody>
          <a:bodyPr/>
          <a:lstStyle/>
          <a:p>
            <a:r>
              <a:rPr lang="en-US" dirty="0" smtClean="0"/>
              <a:t>No </a:t>
            </a:r>
            <a:r>
              <a:rPr lang="en-US" dirty="0" err="1" smtClean="0"/>
              <a:t>tienen</a:t>
            </a:r>
            <a:r>
              <a:rPr lang="en-US" dirty="0" smtClean="0"/>
              <a:t> </a:t>
            </a:r>
            <a:r>
              <a:rPr lang="en-US" dirty="0" err="1" smtClean="0"/>
              <a:t>estado</a:t>
            </a:r>
            <a:r>
              <a:rPr lang="en-US" dirty="0" smtClean="0"/>
              <a:t>, </a:t>
            </a:r>
            <a:r>
              <a:rPr lang="en-US" dirty="0" err="1" smtClean="0"/>
              <a:t>facilitan</a:t>
            </a:r>
            <a:r>
              <a:rPr lang="en-US" dirty="0" smtClean="0"/>
              <a:t> la </a:t>
            </a:r>
            <a:r>
              <a:rPr lang="en-US" dirty="0" err="1" smtClean="0"/>
              <a:t>escalabilidad</a:t>
            </a:r>
            <a:r>
              <a:rPr lang="en-US" dirty="0" smtClean="0"/>
              <a:t> (</a:t>
            </a:r>
            <a:r>
              <a:rPr lang="en-US" dirty="0" err="1" smtClean="0"/>
              <a:t>ej</a:t>
            </a:r>
            <a:r>
              <a:rPr lang="en-US" dirty="0" smtClean="0"/>
              <a:t>: </a:t>
            </a:r>
            <a:r>
              <a:rPr lang="en-US" b="1" dirty="0" smtClean="0">
                <a:latin typeface="+mn-lt"/>
              </a:rPr>
              <a:t>REST</a:t>
            </a:r>
            <a:r>
              <a:rPr lang="en-US" dirty="0" smtClean="0"/>
              <a:t>)</a:t>
            </a:r>
          </a:p>
          <a:p>
            <a:endParaRPr lang="en-US" dirty="0" smtClean="0"/>
          </a:p>
          <a:p>
            <a:r>
              <a:rPr lang="en-US" dirty="0" err="1" smtClean="0"/>
              <a:t>Verbos</a:t>
            </a:r>
            <a:r>
              <a:rPr lang="en-US" dirty="0" smtClean="0"/>
              <a:t> HTTP (GET, POST, </a:t>
            </a:r>
            <a:r>
              <a:rPr lang="en-US" dirty="0" err="1" smtClean="0"/>
              <a:t>etc</a:t>
            </a:r>
            <a:r>
              <a:rPr lang="en-US" dirty="0" smtClean="0"/>
              <a:t>) URIs y </a:t>
            </a:r>
            <a:r>
              <a:rPr lang="en-US" dirty="0" err="1" smtClean="0"/>
              <a:t>encabezados</a:t>
            </a:r>
            <a:endParaRPr lang="en-US" dirty="0" smtClean="0"/>
          </a:p>
          <a:p>
            <a:endParaRPr lang="en-US" dirty="0" smtClean="0"/>
          </a:p>
          <a:p>
            <a:r>
              <a:rPr lang="en-US" dirty="0" err="1" smtClean="0"/>
              <a:t>Formatos</a:t>
            </a:r>
            <a:r>
              <a:rPr lang="en-US" dirty="0" smtClean="0"/>
              <a:t>: </a:t>
            </a:r>
            <a:r>
              <a:rPr lang="en-US" b="1" dirty="0" smtClean="0">
                <a:latin typeface="+mn-lt"/>
              </a:rPr>
              <a:t>JSON, XML</a:t>
            </a:r>
          </a:p>
          <a:p>
            <a:endParaRPr lang="en-US" b="1" dirty="0" smtClean="0"/>
          </a:p>
          <a:p>
            <a:r>
              <a:rPr lang="en-US" b="1" dirty="0" smtClean="0"/>
              <a:t>Solo se </a:t>
            </a:r>
            <a:r>
              <a:rPr lang="en-US" b="1" dirty="0" err="1" smtClean="0"/>
              <a:t>necesita</a:t>
            </a:r>
            <a:r>
              <a:rPr lang="en-US" b="1" dirty="0" smtClean="0"/>
              <a:t> un </a:t>
            </a:r>
            <a:r>
              <a:rPr lang="en-US" b="1" dirty="0" err="1" smtClean="0"/>
              <a:t>cliente</a:t>
            </a:r>
            <a:r>
              <a:rPr lang="en-US" b="1" dirty="0" smtClean="0"/>
              <a:t> HTTP para </a:t>
            </a:r>
            <a:r>
              <a:rPr lang="en-US" b="1" dirty="0" err="1" smtClean="0"/>
              <a:t>utilizarlos</a:t>
            </a:r>
            <a:endParaRPr lang="en-US" b="1" dirty="0"/>
          </a:p>
        </p:txBody>
      </p:sp>
    </p:spTree>
    <p:extLst>
      <p:ext uri="{BB962C8B-B14F-4D97-AF65-F5344CB8AC3E}">
        <p14:creationId xmlns:p14="http://schemas.microsoft.com/office/powerpoint/2010/main" val="12600413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Demo</a:t>
            </a:r>
            <a:endParaRPr lang="en-US" dirty="0"/>
          </a:p>
        </p:txBody>
      </p:sp>
      <p:sp>
        <p:nvSpPr>
          <p:cNvPr id="7" name="Rectangle 6"/>
          <p:cNvSpPr/>
          <p:nvPr>
            <p:custDataLst>
              <p:tags r:id="rId1"/>
            </p:custDataLst>
          </p:nvPr>
        </p:nvSpPr>
        <p:spPr bwMode="auto">
          <a:xfrm>
            <a:off x="0" y="1908524"/>
            <a:ext cx="11011989" cy="15240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marL="182880" defTabSz="932472" fontAlgn="base">
              <a:lnSpc>
                <a:spcPct val="90000"/>
              </a:lnSpc>
              <a:spcBef>
                <a:spcPct val="0"/>
              </a:spcBef>
              <a:spcAft>
                <a:spcPct val="0"/>
              </a:spcAft>
            </a:pPr>
            <a:r>
              <a:rPr lang="en-US" sz="4000" dirty="0" err="1" smtClean="0">
                <a:gradFill flip="none" rotWithShape="1">
                  <a:gsLst>
                    <a:gs pos="0">
                      <a:srgbClr val="FFFFFF"/>
                    </a:gs>
                    <a:gs pos="100000">
                      <a:srgbClr val="FFFFFF"/>
                    </a:gs>
                  </a:gsLst>
                  <a:lin ang="5400000" scaled="0"/>
                  <a:tileRect/>
                </a:gradFill>
                <a:ea typeface="Segoe UI" pitchFamily="34" charset="0"/>
                <a:cs typeface="Segoe UI" pitchFamily="34" charset="0"/>
              </a:rPr>
              <a:t>Servicios</a:t>
            </a:r>
            <a:r>
              <a:rPr lang="en-US" sz="4000" dirty="0" smtClean="0">
                <a:gradFill flip="none" rotWithShape="1">
                  <a:gsLst>
                    <a:gs pos="0">
                      <a:srgbClr val="FFFFFF"/>
                    </a:gs>
                    <a:gs pos="100000">
                      <a:srgbClr val="FFFFFF"/>
                    </a:gs>
                  </a:gsLst>
                  <a:lin ang="5400000" scaled="0"/>
                  <a:tileRect/>
                </a:gradFill>
                <a:ea typeface="Segoe UI" pitchFamily="34" charset="0"/>
                <a:cs typeface="Segoe UI" pitchFamily="34" charset="0"/>
              </a:rPr>
              <a:t> HTTP</a:t>
            </a:r>
            <a:br>
              <a:rPr lang="en-US" sz="4000" dirty="0" smtClean="0">
                <a:gradFill flip="none" rotWithShape="1">
                  <a:gsLst>
                    <a:gs pos="0">
                      <a:srgbClr val="FFFFFF"/>
                    </a:gs>
                    <a:gs pos="100000">
                      <a:srgbClr val="FFFFFF"/>
                    </a:gs>
                  </a:gsLst>
                  <a:lin ang="5400000" scaled="0"/>
                  <a:tileRect/>
                </a:gradFill>
                <a:ea typeface="Segoe UI" pitchFamily="34" charset="0"/>
                <a:cs typeface="Segoe UI" pitchFamily="34" charset="0"/>
              </a:rPr>
            </a:br>
            <a:r>
              <a:rPr lang="en-US" sz="2800" dirty="0" smtClean="0">
                <a:gradFill flip="none" rotWithShape="1">
                  <a:gsLst>
                    <a:gs pos="0">
                      <a:srgbClr val="FFFFFF"/>
                    </a:gs>
                    <a:gs pos="100000">
                      <a:srgbClr val="FFFFFF"/>
                    </a:gs>
                  </a:gsLst>
                  <a:lin ang="5400000" scaled="0"/>
                  <a:tileRect/>
                </a:gradFill>
                <a:ea typeface="Segoe UI" pitchFamily="34" charset="0"/>
                <a:cs typeface="Segoe UI" pitchFamily="34" charset="0"/>
              </a:rPr>
              <a:t>(ASP.NET Web API)</a:t>
            </a:r>
          </a:p>
        </p:txBody>
      </p:sp>
    </p:spTree>
    <p:extLst>
      <p:ext uri="{BB962C8B-B14F-4D97-AF65-F5344CB8AC3E}">
        <p14:creationId xmlns:p14="http://schemas.microsoft.com/office/powerpoint/2010/main" val="2949996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06596" y="249601"/>
            <a:ext cx="10986466" cy="917575"/>
          </a:xfrm>
        </p:spPr>
        <p:txBody>
          <a:bodyPr/>
          <a:lstStyle/>
          <a:p>
            <a:r>
              <a:rPr lang="en-US" b="1" dirty="0" err="1" smtClean="0"/>
              <a:t>SignalR</a:t>
            </a:r>
            <a:endParaRPr lang="en-US" b="1" dirty="0"/>
          </a:p>
        </p:txBody>
      </p:sp>
      <p:sp>
        <p:nvSpPr>
          <p:cNvPr id="6" name="Content Placeholder 5"/>
          <p:cNvSpPr>
            <a:spLocks noGrp="1"/>
          </p:cNvSpPr>
          <p:nvPr>
            <p:ph sz="quarter" idx="10"/>
          </p:nvPr>
        </p:nvSpPr>
        <p:spPr>
          <a:xfrm>
            <a:off x="506596" y="1167176"/>
            <a:ext cx="11505295" cy="5367623"/>
          </a:xfrm>
        </p:spPr>
        <p:txBody>
          <a:bodyPr/>
          <a:lstStyle/>
          <a:p>
            <a:r>
              <a:rPr lang="en-US" dirty="0" err="1" smtClean="0"/>
              <a:t>Biblioteca</a:t>
            </a:r>
            <a:r>
              <a:rPr lang="en-US" dirty="0" smtClean="0"/>
              <a:t> de ASP.NET (open source) para </a:t>
            </a:r>
            <a:r>
              <a:rPr lang="en-US" dirty="0" err="1" smtClean="0"/>
              <a:t>comunicación</a:t>
            </a:r>
            <a:r>
              <a:rPr lang="en-US" dirty="0" smtClean="0"/>
              <a:t> en </a:t>
            </a:r>
            <a:r>
              <a:rPr lang="en-US" b="1" dirty="0" err="1" smtClean="0">
                <a:latin typeface="+mn-lt"/>
              </a:rPr>
              <a:t>tiempo</a:t>
            </a:r>
            <a:r>
              <a:rPr lang="en-US" b="1" dirty="0" smtClean="0">
                <a:latin typeface="+mn-lt"/>
              </a:rPr>
              <a:t> real</a:t>
            </a:r>
            <a:r>
              <a:rPr lang="en-US" dirty="0" smtClean="0"/>
              <a:t> entre </a:t>
            </a:r>
            <a:r>
              <a:rPr lang="en-US" dirty="0" err="1" smtClean="0"/>
              <a:t>servidor</a:t>
            </a:r>
            <a:r>
              <a:rPr lang="en-US" dirty="0" smtClean="0"/>
              <a:t> y </a:t>
            </a:r>
            <a:r>
              <a:rPr lang="en-US" dirty="0" err="1" smtClean="0"/>
              <a:t>clientes</a:t>
            </a:r>
            <a:endParaRPr lang="en-US" dirty="0" smtClean="0"/>
          </a:p>
          <a:p>
            <a:endParaRPr lang="en-US" dirty="0" smtClean="0"/>
          </a:p>
          <a:p>
            <a:r>
              <a:rPr lang="en-US" dirty="0" err="1" smtClean="0"/>
              <a:t>Utiliza</a:t>
            </a:r>
            <a:r>
              <a:rPr lang="en-US" dirty="0" smtClean="0"/>
              <a:t> </a:t>
            </a:r>
            <a:r>
              <a:rPr lang="en-US" b="1" dirty="0" err="1">
                <a:latin typeface="+mn-lt"/>
              </a:rPr>
              <a:t>WebSockets</a:t>
            </a:r>
            <a:r>
              <a:rPr lang="en-US" dirty="0">
                <a:latin typeface="+mn-lt"/>
              </a:rPr>
              <a:t> </a:t>
            </a:r>
            <a:r>
              <a:rPr lang="en-US" dirty="0" smtClean="0"/>
              <a:t>u </a:t>
            </a:r>
            <a:r>
              <a:rPr lang="en-US" dirty="0" err="1" smtClean="0"/>
              <a:t>otros</a:t>
            </a:r>
            <a:r>
              <a:rPr lang="en-US" dirty="0" smtClean="0"/>
              <a:t> </a:t>
            </a:r>
            <a:r>
              <a:rPr lang="en-US" dirty="0" err="1" smtClean="0"/>
              <a:t>métodos</a:t>
            </a:r>
            <a:r>
              <a:rPr lang="en-US" dirty="0" smtClean="0"/>
              <a:t> </a:t>
            </a:r>
            <a:r>
              <a:rPr lang="en-US" dirty="0" err="1" smtClean="0"/>
              <a:t>alternativos</a:t>
            </a:r>
            <a:endParaRPr lang="en-US" dirty="0" smtClean="0"/>
          </a:p>
          <a:p>
            <a:endParaRPr lang="en-US" dirty="0"/>
          </a:p>
          <a:p>
            <a:r>
              <a:rPr lang="en-US" b="1" dirty="0" err="1" smtClean="0"/>
              <a:t>Biblioteca</a:t>
            </a:r>
            <a:r>
              <a:rPr lang="en-US" b="1" dirty="0" smtClean="0"/>
              <a:t> </a:t>
            </a:r>
            <a:r>
              <a:rPr lang="en-US" b="1" dirty="0" err="1" smtClean="0"/>
              <a:t>cliente</a:t>
            </a:r>
            <a:r>
              <a:rPr lang="en-US" b="1" dirty="0" smtClean="0"/>
              <a:t> </a:t>
            </a:r>
            <a:r>
              <a:rPr lang="en-US" b="1" dirty="0" err="1" smtClean="0"/>
              <a:t>SignalR</a:t>
            </a:r>
            <a:r>
              <a:rPr lang="en-US" b="1" dirty="0" smtClean="0"/>
              <a:t> .NET (</a:t>
            </a:r>
            <a:r>
              <a:rPr lang="en-US" b="1" dirty="0" err="1" smtClean="0"/>
              <a:t>soporta</a:t>
            </a:r>
            <a:r>
              <a:rPr lang="en-US" b="1" dirty="0" smtClean="0"/>
              <a:t> WPF)</a:t>
            </a:r>
            <a:endParaRPr lang="en-US" dirty="0" smtClean="0"/>
          </a:p>
          <a:p>
            <a:pPr lvl="1"/>
            <a:r>
              <a:rPr lang="en-US" dirty="0" err="1" smtClean="0"/>
              <a:t>También</a:t>
            </a:r>
            <a:r>
              <a:rPr lang="en-US" dirty="0" smtClean="0"/>
              <a:t> JavaScript, Silverlight, Windows Phone, </a:t>
            </a:r>
            <a:r>
              <a:rPr lang="en-US" dirty="0" err="1" smtClean="0"/>
              <a:t>WinRT</a:t>
            </a:r>
            <a:endParaRPr lang="en-US" dirty="0" smtClean="0"/>
          </a:p>
          <a:p>
            <a:pPr lvl="1"/>
            <a:r>
              <a:rPr lang="en-US" dirty="0" err="1" smtClean="0"/>
              <a:t>iOS</a:t>
            </a:r>
            <a:r>
              <a:rPr lang="en-US" dirty="0" smtClean="0"/>
              <a:t> y Mono </a:t>
            </a:r>
            <a:r>
              <a:rPr lang="en-US" dirty="0" err="1" smtClean="0"/>
              <a:t>mediante</a:t>
            </a:r>
            <a:r>
              <a:rPr lang="en-US" dirty="0" smtClean="0"/>
              <a:t> </a:t>
            </a:r>
            <a:r>
              <a:rPr lang="en-US" dirty="0" err="1" smtClean="0"/>
              <a:t>iniciativas</a:t>
            </a:r>
            <a:r>
              <a:rPr lang="en-US" dirty="0" smtClean="0"/>
              <a:t> open source</a:t>
            </a:r>
          </a:p>
        </p:txBody>
      </p:sp>
    </p:spTree>
    <p:extLst>
      <p:ext uri="{BB962C8B-B14F-4D97-AF65-F5344CB8AC3E}">
        <p14:creationId xmlns:p14="http://schemas.microsoft.com/office/powerpoint/2010/main" val="2198123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Demo</a:t>
            </a:r>
            <a:endParaRPr lang="en-US" dirty="0"/>
          </a:p>
        </p:txBody>
      </p:sp>
      <p:sp>
        <p:nvSpPr>
          <p:cNvPr id="7" name="Rectangle 6"/>
          <p:cNvSpPr/>
          <p:nvPr>
            <p:custDataLst>
              <p:tags r:id="rId1"/>
            </p:custDataLst>
          </p:nvPr>
        </p:nvSpPr>
        <p:spPr bwMode="auto">
          <a:xfrm>
            <a:off x="0" y="1908524"/>
            <a:ext cx="11011989" cy="15240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marL="182880" defTabSz="932472" fontAlgn="base">
              <a:lnSpc>
                <a:spcPct val="90000"/>
              </a:lnSpc>
              <a:spcBef>
                <a:spcPct val="0"/>
              </a:spcBef>
              <a:spcAft>
                <a:spcPct val="0"/>
              </a:spcAft>
            </a:pPr>
            <a:r>
              <a:rPr lang="en-US" sz="4000" dirty="0" err="1">
                <a:gradFill flip="none" rotWithShape="1">
                  <a:gsLst>
                    <a:gs pos="0">
                      <a:srgbClr val="FFFFFF"/>
                    </a:gs>
                    <a:gs pos="100000">
                      <a:srgbClr val="FFFFFF"/>
                    </a:gs>
                  </a:gsLst>
                  <a:lin ang="5400000" scaled="0"/>
                  <a:tileRect/>
                </a:gradFill>
                <a:ea typeface="Segoe UI" pitchFamily="34" charset="0"/>
                <a:cs typeface="Segoe UI" pitchFamily="34" charset="0"/>
              </a:rPr>
              <a:t>SignalR</a:t>
            </a:r>
            <a:r>
              <a:rPr lang="en-US" sz="4000" dirty="0">
                <a:gradFill flip="none" rotWithShape="1">
                  <a:gsLst>
                    <a:gs pos="0">
                      <a:srgbClr val="FFFFFF"/>
                    </a:gs>
                    <a:gs pos="100000">
                      <a:srgbClr val="FFFFFF"/>
                    </a:gs>
                  </a:gsLst>
                  <a:lin ang="5400000" scaled="0"/>
                  <a:tileRect/>
                </a:gradFill>
                <a:ea typeface="Segoe UI" pitchFamily="34" charset="0"/>
                <a:cs typeface="Segoe UI" pitchFamily="34" charset="0"/>
              </a:rPr>
              <a:t> </a:t>
            </a:r>
            <a:br>
              <a:rPr lang="en-US" sz="4000" dirty="0">
                <a:gradFill flip="none" rotWithShape="1">
                  <a:gsLst>
                    <a:gs pos="0">
                      <a:srgbClr val="FFFFFF"/>
                    </a:gs>
                    <a:gs pos="100000">
                      <a:srgbClr val="FFFFFF"/>
                    </a:gs>
                  </a:gsLst>
                  <a:lin ang="5400000" scaled="0"/>
                  <a:tileRect/>
                </a:gradFill>
                <a:ea typeface="Segoe UI" pitchFamily="34" charset="0"/>
                <a:cs typeface="Segoe UI" pitchFamily="34" charset="0"/>
              </a:rPr>
            </a:br>
            <a:r>
              <a:rPr lang="en-US" sz="2800" dirty="0" smtClean="0">
                <a:gradFill flip="none" rotWithShape="1">
                  <a:gsLst>
                    <a:gs pos="0">
                      <a:srgbClr val="FFFFFF"/>
                    </a:gs>
                    <a:gs pos="100000">
                      <a:srgbClr val="FFFFFF"/>
                    </a:gs>
                  </a:gsLst>
                  <a:lin ang="5400000" scaled="0"/>
                  <a:tileRect/>
                </a:gradFill>
                <a:ea typeface="Segoe UI" pitchFamily="34" charset="0"/>
                <a:cs typeface="Segoe UI" pitchFamily="34" charset="0"/>
              </a:rPr>
              <a:t>(ASP.NET + </a:t>
            </a:r>
            <a:r>
              <a:rPr lang="en-US" sz="2800" dirty="0" err="1" smtClean="0">
                <a:gradFill flip="none" rotWithShape="1">
                  <a:gsLst>
                    <a:gs pos="0">
                      <a:srgbClr val="FFFFFF"/>
                    </a:gs>
                    <a:gs pos="100000">
                      <a:srgbClr val="FFFFFF"/>
                    </a:gs>
                  </a:gsLst>
                  <a:lin ang="5400000" scaled="0"/>
                  <a:tileRect/>
                </a:gradFill>
                <a:ea typeface="Segoe UI" pitchFamily="34" charset="0"/>
                <a:cs typeface="Segoe UI" pitchFamily="34" charset="0"/>
              </a:rPr>
              <a:t>NuGet</a:t>
            </a:r>
            <a:r>
              <a:rPr lang="en-US" sz="2800" dirty="0" smtClean="0">
                <a:gradFill flip="none" rotWithShape="1">
                  <a:gsLst>
                    <a:gs pos="0">
                      <a:srgbClr val="FFFFFF"/>
                    </a:gs>
                    <a:gs pos="100000">
                      <a:srgbClr val="FFFFFF"/>
                    </a:gs>
                  </a:gsLst>
                  <a:lin ang="5400000" scaled="0"/>
                  <a:tileRect/>
                </a:gradFill>
                <a:ea typeface="Segoe UI" pitchFamily="34" charset="0"/>
                <a:cs typeface="Segoe UI" pitchFamily="34" charset="0"/>
              </a:rPr>
              <a:t>)</a:t>
            </a:r>
            <a:endParaRPr lang="en-US" sz="28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Tree>
    <p:extLst>
      <p:ext uri="{BB962C8B-B14F-4D97-AF65-F5344CB8AC3E}">
        <p14:creationId xmlns:p14="http://schemas.microsoft.com/office/powerpoint/2010/main" val="14569763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06596" y="249601"/>
            <a:ext cx="10986466" cy="917575"/>
          </a:xfrm>
        </p:spPr>
        <p:txBody>
          <a:bodyPr/>
          <a:lstStyle/>
          <a:p>
            <a:r>
              <a:rPr lang="en-US" b="1" dirty="0" smtClean="0"/>
              <a:t>OData</a:t>
            </a:r>
            <a:endParaRPr lang="en-US" b="1" dirty="0"/>
          </a:p>
        </p:txBody>
      </p:sp>
      <p:sp>
        <p:nvSpPr>
          <p:cNvPr id="6" name="Content Placeholder 5"/>
          <p:cNvSpPr>
            <a:spLocks noGrp="1"/>
          </p:cNvSpPr>
          <p:nvPr>
            <p:ph sz="quarter" idx="10"/>
          </p:nvPr>
        </p:nvSpPr>
        <p:spPr>
          <a:xfrm>
            <a:off x="506596" y="1167176"/>
            <a:ext cx="11505295" cy="3200876"/>
          </a:xfrm>
        </p:spPr>
        <p:txBody>
          <a:bodyPr/>
          <a:lstStyle/>
          <a:p>
            <a:r>
              <a:rPr lang="en-US" dirty="0" err="1" smtClean="0"/>
              <a:t>Protocolo</a:t>
            </a:r>
            <a:r>
              <a:rPr lang="en-US" dirty="0" smtClean="0"/>
              <a:t> </a:t>
            </a:r>
            <a:r>
              <a:rPr lang="en-US" dirty="0" err="1" smtClean="0"/>
              <a:t>estándar</a:t>
            </a:r>
            <a:r>
              <a:rPr lang="en-US" dirty="0" smtClean="0"/>
              <a:t> para </a:t>
            </a:r>
            <a:r>
              <a:rPr lang="en-US" dirty="0" err="1" smtClean="0"/>
              <a:t>crear</a:t>
            </a:r>
            <a:r>
              <a:rPr lang="en-US" dirty="0" smtClean="0"/>
              <a:t> y </a:t>
            </a:r>
            <a:r>
              <a:rPr lang="en-US" dirty="0" err="1" smtClean="0"/>
              <a:t>consumir</a:t>
            </a:r>
            <a:r>
              <a:rPr lang="en-US" dirty="0" smtClean="0"/>
              <a:t> </a:t>
            </a:r>
            <a:r>
              <a:rPr lang="en-US" dirty="0" smtClean="0"/>
              <a:t>APIs de </a:t>
            </a:r>
            <a:r>
              <a:rPr lang="en-US" dirty="0" err="1" smtClean="0"/>
              <a:t>datos</a:t>
            </a:r>
            <a:endParaRPr lang="en-US" dirty="0" smtClean="0"/>
          </a:p>
          <a:p>
            <a:r>
              <a:rPr lang="en-US" dirty="0" err="1" smtClean="0"/>
              <a:t>Utiliza</a:t>
            </a:r>
            <a:r>
              <a:rPr lang="en-US" dirty="0"/>
              <a:t> </a:t>
            </a:r>
            <a:r>
              <a:rPr lang="en-US" dirty="0" smtClean="0"/>
              <a:t>a HTTP y REST </a:t>
            </a:r>
            <a:r>
              <a:rPr lang="en-US" dirty="0" err="1" smtClean="0"/>
              <a:t>como</a:t>
            </a:r>
            <a:r>
              <a:rPr lang="en-US" dirty="0" smtClean="0"/>
              <a:t> base. Como </a:t>
            </a:r>
            <a:r>
              <a:rPr lang="en-US" dirty="0" err="1" smtClean="0"/>
              <a:t>resultado</a:t>
            </a:r>
            <a:r>
              <a:rPr lang="en-US" dirty="0" smtClean="0"/>
              <a:t> </a:t>
            </a:r>
            <a:r>
              <a:rPr lang="en-US" dirty="0" err="1" smtClean="0"/>
              <a:t>expone</a:t>
            </a:r>
            <a:r>
              <a:rPr lang="en-US" dirty="0" smtClean="0"/>
              <a:t> los </a:t>
            </a:r>
            <a:r>
              <a:rPr lang="en-US" dirty="0" err="1" smtClean="0"/>
              <a:t>datos</a:t>
            </a:r>
            <a:r>
              <a:rPr lang="en-US" dirty="0" smtClean="0"/>
              <a:t> de forma </a:t>
            </a:r>
            <a:r>
              <a:rPr lang="en-US" dirty="0" err="1" smtClean="0"/>
              <a:t>consistente</a:t>
            </a:r>
            <a:endParaRPr lang="en-US" dirty="0" smtClean="0"/>
          </a:p>
          <a:p>
            <a:r>
              <a:rPr lang="en-US" dirty="0" err="1" smtClean="0"/>
              <a:t>Soporta</a:t>
            </a:r>
            <a:r>
              <a:rPr lang="en-US" dirty="0" smtClean="0"/>
              <a:t> </a:t>
            </a:r>
            <a:r>
              <a:rPr lang="en-US" dirty="0" err="1" smtClean="0"/>
              <a:t>todas</a:t>
            </a:r>
            <a:r>
              <a:rPr lang="en-US" dirty="0" smtClean="0"/>
              <a:t> </a:t>
            </a:r>
            <a:r>
              <a:rPr lang="en-US" dirty="0" err="1" smtClean="0"/>
              <a:t>las</a:t>
            </a:r>
            <a:r>
              <a:rPr lang="en-US" dirty="0" smtClean="0"/>
              <a:t> </a:t>
            </a:r>
            <a:r>
              <a:rPr lang="en-US" dirty="0" err="1" smtClean="0"/>
              <a:t>operaciones</a:t>
            </a:r>
            <a:r>
              <a:rPr lang="en-US" dirty="0" smtClean="0"/>
              <a:t> ABM</a:t>
            </a:r>
          </a:p>
        </p:txBody>
      </p:sp>
      <p:sp>
        <p:nvSpPr>
          <p:cNvPr id="2" name="Rectangle 1"/>
          <p:cNvSpPr/>
          <p:nvPr/>
        </p:nvSpPr>
        <p:spPr>
          <a:xfrm>
            <a:off x="506596" y="6249761"/>
            <a:ext cx="2446439" cy="369332"/>
          </a:xfrm>
          <a:prstGeom prst="rect">
            <a:avLst/>
          </a:prstGeom>
        </p:spPr>
        <p:txBody>
          <a:bodyPr wrap="none">
            <a:spAutoFit/>
          </a:bodyPr>
          <a:lstStyle/>
          <a:p>
            <a:r>
              <a:rPr lang="en-US" dirty="0">
                <a:hlinkClick r:id="rId3"/>
              </a:rPr>
              <a:t>http://www.odata.org/</a:t>
            </a:r>
            <a:endParaRPr lang="en-US" dirty="0"/>
          </a:p>
        </p:txBody>
      </p:sp>
    </p:spTree>
    <p:extLst>
      <p:ext uri="{BB962C8B-B14F-4D97-AF65-F5344CB8AC3E}">
        <p14:creationId xmlns:p14="http://schemas.microsoft.com/office/powerpoint/2010/main" val="20742476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43290" y="261621"/>
            <a:ext cx="9929146" cy="917575"/>
          </a:xfrm>
        </p:spPr>
        <p:txBody>
          <a:bodyPr/>
          <a:lstStyle/>
          <a:p>
            <a:r>
              <a:rPr lang="en-US" dirty="0" err="1" smtClean="0"/>
              <a:t>Quiénes</a:t>
            </a:r>
            <a:r>
              <a:rPr lang="en-US" dirty="0"/>
              <a:t> </a:t>
            </a:r>
            <a:r>
              <a:rPr lang="en-US" dirty="0" err="1" smtClean="0"/>
              <a:t>somos</a:t>
            </a:r>
            <a:r>
              <a:rPr lang="en-US" dirty="0" smtClean="0"/>
              <a:t>?</a:t>
            </a:r>
            <a:endParaRPr lang="en-US" dirty="0"/>
          </a:p>
        </p:txBody>
      </p:sp>
      <p:sp>
        <p:nvSpPr>
          <p:cNvPr id="6" name="Text Placeholder 5"/>
          <p:cNvSpPr>
            <a:spLocks noGrp="1"/>
          </p:cNvSpPr>
          <p:nvPr>
            <p:ph type="body" sz="quarter" idx="10"/>
          </p:nvPr>
        </p:nvSpPr>
        <p:spPr>
          <a:xfrm>
            <a:off x="43875" y="2450518"/>
            <a:ext cx="6204525" cy="3471720"/>
          </a:xfrm>
        </p:spPr>
        <p:txBody>
          <a:bodyPr/>
          <a:lstStyle/>
          <a:p>
            <a:endParaRPr lang="en-US" sz="3200" dirty="0" smtClean="0"/>
          </a:p>
          <a:p>
            <a:endParaRPr lang="en-US" sz="3200" dirty="0"/>
          </a:p>
          <a:p>
            <a:endParaRPr lang="en-US" sz="3200" dirty="0"/>
          </a:p>
          <a:p>
            <a:endParaRPr lang="en-US" sz="3200" dirty="0"/>
          </a:p>
          <a:p>
            <a:r>
              <a:rPr lang="en-US" sz="2400" dirty="0" smtClean="0"/>
              <a:t>Blog: </a:t>
            </a:r>
            <a:r>
              <a:rPr lang="en-US" sz="2400" dirty="0" smtClean="0">
                <a:hlinkClick r:id="rId3"/>
              </a:rPr>
              <a:t>http://blogs.southworks.net/mconverti</a:t>
            </a:r>
            <a:endParaRPr lang="en-US" sz="2400" dirty="0" smtClean="0"/>
          </a:p>
          <a:p>
            <a:r>
              <a:rPr lang="en-US" sz="2400" dirty="0" smtClean="0"/>
              <a:t>Twitter: </a:t>
            </a:r>
            <a:r>
              <a:rPr lang="en-US" sz="2400" dirty="0" smtClean="0">
                <a:hlinkClick r:id="rId4"/>
              </a:rPr>
              <a:t>@</a:t>
            </a:r>
            <a:r>
              <a:rPr lang="en-US" sz="2400" dirty="0" err="1" smtClean="0">
                <a:hlinkClick r:id="rId4"/>
              </a:rPr>
              <a:t>mconverti</a:t>
            </a:r>
            <a:endParaRPr lang="en-US" sz="2400" dirty="0" smtClean="0"/>
          </a:p>
          <a:p>
            <a:r>
              <a:rPr lang="en-US" sz="2400" dirty="0" smtClean="0"/>
              <a:t>Email: mariano.converti@southworks.net</a:t>
            </a:r>
          </a:p>
        </p:txBody>
      </p:sp>
      <p:sp>
        <p:nvSpPr>
          <p:cNvPr id="4" name="Rectangle 3"/>
          <p:cNvSpPr/>
          <p:nvPr/>
        </p:nvSpPr>
        <p:spPr bwMode="auto">
          <a:xfrm>
            <a:off x="166202" y="2750700"/>
            <a:ext cx="5514162" cy="16564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a:xfrm>
            <a:off x="441705" y="2978760"/>
            <a:ext cx="3521795" cy="830997"/>
          </a:xfrm>
          <a:prstGeom prst="rect">
            <a:avLst/>
          </a:prstGeom>
        </p:spPr>
        <p:txBody>
          <a:bodyPr wrap="square">
            <a:spAutoFit/>
          </a:bodyPr>
          <a:lstStyle/>
          <a:p>
            <a:r>
              <a:rPr lang="en-US" sz="2400" dirty="0" smtClean="0">
                <a:solidFill>
                  <a:schemeClr val="bg1"/>
                </a:solidFill>
                <a:latin typeface="+mj-lt"/>
              </a:rPr>
              <a:t>Mariano </a:t>
            </a:r>
            <a:r>
              <a:rPr lang="en-US" sz="2400" dirty="0" err="1" smtClean="0">
                <a:solidFill>
                  <a:schemeClr val="bg1"/>
                </a:solidFill>
                <a:latin typeface="+mj-lt"/>
              </a:rPr>
              <a:t>Converti</a:t>
            </a:r>
            <a:endParaRPr lang="en-US" sz="2400" dirty="0">
              <a:solidFill>
                <a:schemeClr val="bg1"/>
              </a:solidFill>
              <a:latin typeface="+mj-lt"/>
            </a:endParaRPr>
          </a:p>
          <a:p>
            <a:r>
              <a:rPr lang="en-US" sz="2400" dirty="0" smtClean="0">
                <a:solidFill>
                  <a:schemeClr val="bg1"/>
                </a:solidFill>
                <a:latin typeface="+mj-lt"/>
              </a:rPr>
              <a:t>Lead Developer</a:t>
            </a:r>
            <a:endParaRPr lang="en-US" sz="2400" dirty="0">
              <a:solidFill>
                <a:schemeClr val="bg1"/>
              </a:solidFill>
              <a:latin typeface="+mj-lt"/>
            </a:endParaRPr>
          </a:p>
        </p:txBody>
      </p:sp>
      <p:sp>
        <p:nvSpPr>
          <p:cNvPr id="8" name="Text Placeholder 5"/>
          <p:cNvSpPr txBox="1">
            <a:spLocks/>
          </p:cNvSpPr>
          <p:nvPr/>
        </p:nvSpPr>
        <p:spPr>
          <a:xfrm>
            <a:off x="5876638" y="2450518"/>
            <a:ext cx="6559838" cy="347172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200" dirty="0" smtClean="0"/>
          </a:p>
          <a:p>
            <a:endParaRPr lang="en-US" sz="3200" dirty="0" smtClean="0"/>
          </a:p>
          <a:p>
            <a:endParaRPr lang="en-US" sz="3200" dirty="0" smtClean="0"/>
          </a:p>
          <a:p>
            <a:endParaRPr lang="en-US" sz="3200" dirty="0" smtClean="0"/>
          </a:p>
          <a:p>
            <a:r>
              <a:rPr lang="en-US" sz="2400" dirty="0" smtClean="0"/>
              <a:t>Blog: </a:t>
            </a:r>
            <a:r>
              <a:rPr lang="en-US" sz="2400" dirty="0" smtClean="0">
                <a:hlinkClick r:id="rId5"/>
              </a:rPr>
              <a:t>http://blogs.southworks.net/dschenkelman</a:t>
            </a:r>
            <a:endParaRPr lang="en-US" sz="2400" dirty="0" smtClean="0"/>
          </a:p>
          <a:p>
            <a:r>
              <a:rPr lang="en-US" sz="2400" dirty="0" smtClean="0"/>
              <a:t>Twitter: </a:t>
            </a:r>
            <a:r>
              <a:rPr lang="en-US" sz="2400" dirty="0" smtClean="0">
                <a:hlinkClick r:id="rId6"/>
              </a:rPr>
              <a:t>@</a:t>
            </a:r>
            <a:r>
              <a:rPr lang="en-US" sz="2400" dirty="0" err="1" smtClean="0">
                <a:hlinkClick r:id="rId6"/>
              </a:rPr>
              <a:t>dschenkelman</a:t>
            </a:r>
            <a:endParaRPr lang="en-US" sz="2400" dirty="0" smtClean="0"/>
          </a:p>
          <a:p>
            <a:r>
              <a:rPr lang="en-US" sz="2400" dirty="0" smtClean="0"/>
              <a:t>Email: damian.schenkelman@southworks.net</a:t>
            </a:r>
          </a:p>
        </p:txBody>
      </p:sp>
      <p:sp>
        <p:nvSpPr>
          <p:cNvPr id="11" name="Rectangle 10"/>
          <p:cNvSpPr/>
          <p:nvPr/>
        </p:nvSpPr>
        <p:spPr bwMode="auto">
          <a:xfrm>
            <a:off x="6012385" y="2750700"/>
            <a:ext cx="5514162" cy="16564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err="1" smtClean="0">
                <a:solidFill>
                  <a:schemeClr val="bg1"/>
                </a:solidFill>
                <a:latin typeface="+mj-lt"/>
                <a:ea typeface="Segoe UI" pitchFamily="34" charset="0"/>
                <a:cs typeface="Segoe UI" pitchFamily="34" charset="0"/>
              </a:rPr>
              <a:t>Damián</a:t>
            </a:r>
            <a:r>
              <a:rPr lang="en-US" sz="2400" dirty="0" smtClean="0">
                <a:solidFill>
                  <a:schemeClr val="bg1"/>
                </a:solidFill>
                <a:latin typeface="+mj-lt"/>
                <a:ea typeface="Segoe UI" pitchFamily="34" charset="0"/>
                <a:cs typeface="Segoe UI" pitchFamily="34" charset="0"/>
              </a:rPr>
              <a:t> </a:t>
            </a:r>
            <a:r>
              <a:rPr lang="en-US" sz="2400" dirty="0" err="1" smtClean="0">
                <a:solidFill>
                  <a:schemeClr val="bg1"/>
                </a:solidFill>
                <a:latin typeface="+mj-lt"/>
                <a:ea typeface="Segoe UI" pitchFamily="34" charset="0"/>
                <a:cs typeface="Segoe UI" pitchFamily="34" charset="0"/>
              </a:rPr>
              <a:t>Schenkelman</a:t>
            </a:r>
            <a:endParaRPr lang="en-US" sz="2400" dirty="0" smtClean="0">
              <a:solidFill>
                <a:schemeClr val="bg1"/>
              </a:solidFill>
              <a:latin typeface="+mj-lt"/>
              <a:ea typeface="Segoe UI" pitchFamily="34" charset="0"/>
              <a:cs typeface="Segoe UI" pitchFamily="34" charset="0"/>
            </a:endParaRPr>
          </a:p>
          <a:p>
            <a:pPr defTabSz="932472" fontAlgn="base">
              <a:lnSpc>
                <a:spcPct val="90000"/>
              </a:lnSpc>
              <a:spcBef>
                <a:spcPct val="0"/>
              </a:spcBef>
              <a:spcAft>
                <a:spcPct val="0"/>
              </a:spcAft>
            </a:pPr>
            <a:r>
              <a:rPr lang="en-US" sz="2400" dirty="0" smtClean="0">
                <a:solidFill>
                  <a:schemeClr val="bg1"/>
                </a:solidFill>
                <a:latin typeface="+mj-lt"/>
                <a:ea typeface="Segoe UI" pitchFamily="34" charset="0"/>
                <a:cs typeface="Segoe UI" pitchFamily="34" charset="0"/>
              </a:rPr>
              <a:t>Lead Developer</a:t>
            </a:r>
          </a:p>
          <a:p>
            <a:pPr defTabSz="932472" fontAlgn="base">
              <a:lnSpc>
                <a:spcPct val="90000"/>
              </a:lnSpc>
              <a:spcBef>
                <a:spcPct val="0"/>
              </a:spcBef>
              <a:spcAft>
                <a:spcPct val="0"/>
              </a:spcAft>
            </a:pPr>
            <a:endParaRPr lang="en-US" sz="2400" dirty="0" smtClean="0">
              <a:solidFill>
                <a:schemeClr val="bg1"/>
              </a:solidFill>
              <a:latin typeface="+mj-lt"/>
              <a:ea typeface="Segoe UI" pitchFamily="34" charset="0"/>
              <a:cs typeface="Segoe UI" pitchFamily="34" charset="0"/>
            </a:endParaRPr>
          </a:p>
        </p:txBody>
      </p:sp>
      <p:pic>
        <p:nvPicPr>
          <p:cNvPr id="12" name="Picture 11" descr="http://pip.southworks.net/theme/southworks/sw_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83983" y="3904718"/>
            <a:ext cx="2057400" cy="2095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pip.southworks.net/theme/southworks/sw_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43736" y="3904718"/>
            <a:ext cx="2057400" cy="20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96773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Demo</a:t>
            </a:r>
            <a:endParaRPr lang="en-US" dirty="0"/>
          </a:p>
        </p:txBody>
      </p:sp>
      <p:sp>
        <p:nvSpPr>
          <p:cNvPr id="7" name="Rectangle 6"/>
          <p:cNvSpPr/>
          <p:nvPr>
            <p:custDataLst>
              <p:tags r:id="rId1"/>
            </p:custDataLst>
          </p:nvPr>
        </p:nvSpPr>
        <p:spPr bwMode="auto">
          <a:xfrm>
            <a:off x="0" y="1908524"/>
            <a:ext cx="11011989" cy="15240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marL="182880" defTabSz="932472" fontAlgn="base">
              <a:lnSpc>
                <a:spcPct val="90000"/>
              </a:lnSpc>
              <a:spcBef>
                <a:spcPct val="0"/>
              </a:spcBef>
              <a:spcAft>
                <a:spcPct val="0"/>
              </a:spcAft>
            </a:pPr>
            <a:r>
              <a:rPr lang="en-US" sz="4000" dirty="0" smtClean="0">
                <a:gradFill flip="none" rotWithShape="1">
                  <a:gsLst>
                    <a:gs pos="0">
                      <a:srgbClr val="FFFFFF"/>
                    </a:gs>
                    <a:gs pos="100000">
                      <a:srgbClr val="FFFFFF"/>
                    </a:gs>
                  </a:gsLst>
                  <a:lin ang="5400000" scaled="0"/>
                  <a:tileRect/>
                </a:gradFill>
                <a:ea typeface="Segoe UI" pitchFamily="34" charset="0"/>
                <a:cs typeface="Segoe UI" pitchFamily="34" charset="0"/>
              </a:rPr>
              <a:t>OData</a:t>
            </a:r>
            <a:r>
              <a:rPr lang="en-US" sz="4000" dirty="0">
                <a:gradFill flip="none" rotWithShape="1">
                  <a:gsLst>
                    <a:gs pos="0">
                      <a:srgbClr val="FFFFFF"/>
                    </a:gs>
                    <a:gs pos="100000">
                      <a:srgbClr val="FFFFFF"/>
                    </a:gs>
                  </a:gsLst>
                  <a:lin ang="5400000" scaled="0"/>
                  <a:tileRect/>
                </a:gradFill>
                <a:ea typeface="Segoe UI" pitchFamily="34" charset="0"/>
                <a:cs typeface="Segoe UI" pitchFamily="34" charset="0"/>
              </a:rPr>
              <a:t/>
            </a:r>
            <a:br>
              <a:rPr lang="en-US" sz="4000" dirty="0">
                <a:gradFill flip="none" rotWithShape="1">
                  <a:gsLst>
                    <a:gs pos="0">
                      <a:srgbClr val="FFFFFF"/>
                    </a:gs>
                    <a:gs pos="100000">
                      <a:srgbClr val="FFFFFF"/>
                    </a:gs>
                  </a:gsLst>
                  <a:lin ang="5400000" scaled="0"/>
                  <a:tileRect/>
                </a:gradFill>
                <a:ea typeface="Segoe UI" pitchFamily="34" charset="0"/>
                <a:cs typeface="Segoe UI" pitchFamily="34" charset="0"/>
              </a:rPr>
            </a:br>
            <a:r>
              <a:rPr lang="en-US" sz="2800" dirty="0" smtClean="0">
                <a:gradFill flip="none" rotWithShape="1">
                  <a:gsLst>
                    <a:gs pos="0">
                      <a:srgbClr val="FFFFFF"/>
                    </a:gs>
                    <a:gs pos="100000">
                      <a:srgbClr val="FFFFFF"/>
                    </a:gs>
                  </a:gsLst>
                  <a:lin ang="5400000" scaled="0"/>
                  <a:tileRect/>
                </a:gradFill>
                <a:ea typeface="Segoe UI" pitchFamily="34" charset="0"/>
                <a:cs typeface="Segoe UI" pitchFamily="34" charset="0"/>
              </a:rPr>
              <a:t>(ASP.NET WCF Data Services)</a:t>
            </a:r>
            <a:endParaRPr lang="en-US" sz="28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Tree>
    <p:extLst>
      <p:ext uri="{BB962C8B-B14F-4D97-AF65-F5344CB8AC3E}">
        <p14:creationId xmlns:p14="http://schemas.microsoft.com/office/powerpoint/2010/main" val="4033239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06596" y="249601"/>
            <a:ext cx="10986466" cy="917575"/>
          </a:xfrm>
        </p:spPr>
        <p:txBody>
          <a:bodyPr/>
          <a:lstStyle/>
          <a:p>
            <a:r>
              <a:rPr lang="en-US" b="1" dirty="0" smtClean="0"/>
              <a:t>Entity Framework 6</a:t>
            </a:r>
            <a:endParaRPr lang="en-US" b="1" dirty="0"/>
          </a:p>
        </p:txBody>
      </p:sp>
      <p:sp>
        <p:nvSpPr>
          <p:cNvPr id="6" name="Content Placeholder 5"/>
          <p:cNvSpPr>
            <a:spLocks noGrp="1"/>
          </p:cNvSpPr>
          <p:nvPr>
            <p:ph sz="quarter" idx="10"/>
          </p:nvPr>
        </p:nvSpPr>
        <p:spPr>
          <a:xfrm>
            <a:off x="506596" y="1167176"/>
            <a:ext cx="11505295" cy="738664"/>
          </a:xfrm>
        </p:spPr>
        <p:txBody>
          <a:bodyPr/>
          <a:lstStyle/>
          <a:p>
            <a:r>
              <a:rPr lang="en-US" dirty="0" err="1" smtClean="0"/>
              <a:t>Soporte</a:t>
            </a:r>
            <a:r>
              <a:rPr lang="en-US" dirty="0" smtClean="0"/>
              <a:t> para </a:t>
            </a:r>
            <a:r>
              <a:rPr lang="en-US" dirty="0" err="1" smtClean="0"/>
              <a:t>async</a:t>
            </a:r>
            <a:r>
              <a:rPr lang="en-US" dirty="0" smtClean="0"/>
              <a:t>/await</a:t>
            </a:r>
          </a:p>
        </p:txBody>
      </p:sp>
      <p:sp>
        <p:nvSpPr>
          <p:cNvPr id="2" name="Rectangle 1"/>
          <p:cNvSpPr/>
          <p:nvPr/>
        </p:nvSpPr>
        <p:spPr>
          <a:xfrm>
            <a:off x="506596" y="2823415"/>
            <a:ext cx="8214716" cy="369332"/>
          </a:xfrm>
          <a:prstGeom prst="rect">
            <a:avLst/>
          </a:prstGeom>
        </p:spPr>
        <p:txBody>
          <a:bodyPr wrap="square">
            <a:spAutoFit/>
          </a:bodyPr>
          <a:lstStyle/>
          <a:p>
            <a:r>
              <a:rPr lang="es-AR" dirty="0">
                <a:hlinkClick r:id="rId3"/>
              </a:rPr>
              <a:t>http://blogs.msdn.com/b/adonet/archive/2013/05/30/ef6-beta-1-available.aspx</a:t>
            </a:r>
            <a:endParaRPr lang="es-AR" dirty="0"/>
          </a:p>
        </p:txBody>
      </p:sp>
    </p:spTree>
    <p:extLst>
      <p:ext uri="{BB962C8B-B14F-4D97-AF65-F5344CB8AC3E}">
        <p14:creationId xmlns:p14="http://schemas.microsoft.com/office/powerpoint/2010/main" val="12159146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Demo</a:t>
            </a:r>
            <a:endParaRPr lang="en-US" dirty="0"/>
          </a:p>
        </p:txBody>
      </p:sp>
      <p:sp>
        <p:nvSpPr>
          <p:cNvPr id="7" name="Rectangle 6"/>
          <p:cNvSpPr/>
          <p:nvPr>
            <p:custDataLst>
              <p:tags r:id="rId1"/>
            </p:custDataLst>
          </p:nvPr>
        </p:nvSpPr>
        <p:spPr bwMode="auto">
          <a:xfrm>
            <a:off x="0" y="1908524"/>
            <a:ext cx="11011989" cy="15240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marL="182880" defTabSz="932472" fontAlgn="base">
              <a:lnSpc>
                <a:spcPct val="90000"/>
              </a:lnSpc>
              <a:spcBef>
                <a:spcPct val="0"/>
              </a:spcBef>
              <a:spcAft>
                <a:spcPct val="0"/>
              </a:spcAft>
            </a:pPr>
            <a:r>
              <a:rPr lang="en-US" sz="4000" dirty="0" smtClean="0">
                <a:gradFill flip="none" rotWithShape="1">
                  <a:gsLst>
                    <a:gs pos="0">
                      <a:srgbClr val="FFFFFF"/>
                    </a:gs>
                    <a:gs pos="100000">
                      <a:srgbClr val="FFFFFF"/>
                    </a:gs>
                  </a:gsLst>
                  <a:lin ang="5400000" scaled="0"/>
                  <a:tileRect/>
                </a:gradFill>
                <a:ea typeface="Segoe UI" pitchFamily="34" charset="0"/>
                <a:cs typeface="Segoe UI" pitchFamily="34" charset="0"/>
              </a:rPr>
              <a:t>Entity Framework 6 (beta)</a:t>
            </a:r>
            <a:r>
              <a:rPr lang="en-US" sz="4000" dirty="0">
                <a:gradFill flip="none" rotWithShape="1">
                  <a:gsLst>
                    <a:gs pos="0">
                      <a:srgbClr val="FFFFFF"/>
                    </a:gs>
                    <a:gs pos="100000">
                      <a:srgbClr val="FFFFFF"/>
                    </a:gs>
                  </a:gsLst>
                  <a:lin ang="5400000" scaled="0"/>
                  <a:tileRect/>
                </a:gradFill>
                <a:ea typeface="Segoe UI" pitchFamily="34" charset="0"/>
                <a:cs typeface="Segoe UI" pitchFamily="34" charset="0"/>
              </a:rPr>
              <a:t/>
            </a:r>
            <a:br>
              <a:rPr lang="en-US" sz="4000" dirty="0">
                <a:gradFill flip="none" rotWithShape="1">
                  <a:gsLst>
                    <a:gs pos="0">
                      <a:srgbClr val="FFFFFF"/>
                    </a:gs>
                    <a:gs pos="100000">
                      <a:srgbClr val="FFFFFF"/>
                    </a:gs>
                  </a:gsLst>
                  <a:lin ang="5400000" scaled="0"/>
                  <a:tileRect/>
                </a:gradFill>
                <a:ea typeface="Segoe UI" pitchFamily="34" charset="0"/>
                <a:cs typeface="Segoe UI" pitchFamily="34" charset="0"/>
              </a:rPr>
            </a:br>
            <a:r>
              <a:rPr lang="en-US" sz="2800" dirty="0" smtClean="0">
                <a:gradFill flip="none" rotWithShape="1">
                  <a:gsLst>
                    <a:gs pos="0">
                      <a:srgbClr val="FFFFFF"/>
                    </a:gs>
                    <a:gs pos="100000">
                      <a:srgbClr val="FFFFFF"/>
                    </a:gs>
                  </a:gsLst>
                  <a:lin ang="5400000" scaled="0"/>
                  <a:tileRect/>
                </a:gradFill>
                <a:ea typeface="Segoe UI" pitchFamily="34" charset="0"/>
                <a:cs typeface="Segoe UI" pitchFamily="34" charset="0"/>
              </a:rPr>
              <a:t>(</a:t>
            </a:r>
            <a:r>
              <a:rPr lang="en-US" sz="2800" dirty="0" err="1" smtClean="0">
                <a:gradFill flip="none" rotWithShape="1">
                  <a:gsLst>
                    <a:gs pos="0">
                      <a:srgbClr val="FFFFFF"/>
                    </a:gs>
                    <a:gs pos="100000">
                      <a:srgbClr val="FFFFFF"/>
                    </a:gs>
                  </a:gsLst>
                  <a:lin ang="5400000" scaled="0"/>
                  <a:tileRect/>
                </a:gradFill>
                <a:ea typeface="Segoe UI" pitchFamily="34" charset="0"/>
                <a:cs typeface="Segoe UI" pitchFamily="34" charset="0"/>
              </a:rPr>
              <a:t>NuGet</a:t>
            </a:r>
            <a:r>
              <a:rPr lang="en-US" sz="2800" dirty="0" smtClean="0">
                <a:gradFill flip="none" rotWithShape="1">
                  <a:gsLst>
                    <a:gs pos="0">
                      <a:srgbClr val="FFFFFF"/>
                    </a:gs>
                    <a:gs pos="100000">
                      <a:srgbClr val="FFFFFF"/>
                    </a:gs>
                  </a:gsLst>
                  <a:lin ang="5400000" scaled="0"/>
                  <a:tileRect/>
                </a:gradFill>
                <a:ea typeface="Segoe UI" pitchFamily="34" charset="0"/>
                <a:cs typeface="Segoe UI" pitchFamily="34" charset="0"/>
              </a:rPr>
              <a:t>)</a:t>
            </a:r>
            <a:endParaRPr lang="en-US" sz="28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Tree>
    <p:extLst>
      <p:ext uri="{BB962C8B-B14F-4D97-AF65-F5344CB8AC3E}">
        <p14:creationId xmlns:p14="http://schemas.microsoft.com/office/powerpoint/2010/main" val="831563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err="1" smtClean="0"/>
              <a:t>Biblioteca</a:t>
            </a:r>
            <a:r>
              <a:rPr lang="en-US" b="1" dirty="0" smtClean="0"/>
              <a:t> de </a:t>
            </a:r>
            <a:r>
              <a:rPr lang="en-US" b="1" dirty="0" err="1" smtClean="0"/>
              <a:t>clases</a:t>
            </a:r>
            <a:r>
              <a:rPr lang="en-US" b="1" dirty="0" smtClean="0"/>
              <a:t> portable (PCL)</a:t>
            </a:r>
            <a:endParaRPr lang="en-US" b="1" dirty="0"/>
          </a:p>
        </p:txBody>
      </p:sp>
      <p:sp>
        <p:nvSpPr>
          <p:cNvPr id="4" name="Text Placeholder 3"/>
          <p:cNvSpPr>
            <a:spLocks noGrp="1"/>
          </p:cNvSpPr>
          <p:nvPr>
            <p:ph sz="quarter" idx="10"/>
          </p:nvPr>
        </p:nvSpPr>
        <p:spPr>
          <a:xfrm>
            <a:off x="549275" y="1430626"/>
            <a:ext cx="11887200" cy="3323987"/>
          </a:xfrm>
        </p:spPr>
        <p:txBody>
          <a:bodyPr/>
          <a:lstStyle/>
          <a:p>
            <a:r>
              <a:rPr lang="en-US" dirty="0" smtClean="0"/>
              <a:t>Similar a </a:t>
            </a:r>
            <a:r>
              <a:rPr lang="en-US" dirty="0" err="1" smtClean="0"/>
              <a:t>una</a:t>
            </a:r>
            <a:r>
              <a:rPr lang="en-US" dirty="0" smtClean="0"/>
              <a:t> </a:t>
            </a:r>
            <a:r>
              <a:rPr lang="en-US" dirty="0" err="1"/>
              <a:t>b</a:t>
            </a:r>
            <a:r>
              <a:rPr lang="en-US" dirty="0" err="1" smtClean="0"/>
              <a:t>iblioteca</a:t>
            </a:r>
            <a:r>
              <a:rPr lang="en-US" dirty="0" smtClean="0"/>
              <a:t> de </a:t>
            </a:r>
            <a:r>
              <a:rPr lang="en-US" dirty="0" err="1" smtClean="0"/>
              <a:t>clases</a:t>
            </a:r>
            <a:r>
              <a:rPr lang="en-US" dirty="0" smtClean="0"/>
              <a:t> (Class Library).</a:t>
            </a:r>
          </a:p>
          <a:p>
            <a:r>
              <a:rPr lang="en-US" dirty="0" smtClean="0"/>
              <a:t>La .</a:t>
            </a:r>
            <a:r>
              <a:rPr lang="en-US" dirty="0" err="1" smtClean="0"/>
              <a:t>dll</a:t>
            </a:r>
            <a:r>
              <a:rPr lang="en-US" dirty="0" smtClean="0"/>
              <a:t> se </a:t>
            </a:r>
            <a:r>
              <a:rPr lang="en-US" dirty="0" err="1" smtClean="0"/>
              <a:t>puede</a:t>
            </a:r>
            <a:r>
              <a:rPr lang="en-US" dirty="0" smtClean="0"/>
              <a:t> </a:t>
            </a:r>
            <a:r>
              <a:rPr lang="en-US" dirty="0" err="1" smtClean="0"/>
              <a:t>utilizar</a:t>
            </a:r>
            <a:r>
              <a:rPr lang="en-US" dirty="0" smtClean="0"/>
              <a:t> </a:t>
            </a:r>
            <a:r>
              <a:rPr lang="en-US" dirty="0" err="1" smtClean="0"/>
              <a:t>desde</a:t>
            </a:r>
            <a:r>
              <a:rPr lang="en-US" dirty="0" smtClean="0"/>
              <a:t> </a:t>
            </a:r>
            <a:r>
              <a:rPr lang="en-US" dirty="0" err="1" smtClean="0"/>
              <a:t>diferentes</a:t>
            </a:r>
            <a:r>
              <a:rPr lang="en-US" dirty="0" smtClean="0"/>
              <a:t> </a:t>
            </a:r>
            <a:r>
              <a:rPr lang="en-US" dirty="0" err="1" smtClean="0"/>
              <a:t>plataformas</a:t>
            </a:r>
            <a:r>
              <a:rPr lang="en-US" dirty="0" smtClean="0"/>
              <a:t> </a:t>
            </a:r>
          </a:p>
          <a:p>
            <a:r>
              <a:rPr lang="en-US" dirty="0" smtClean="0"/>
              <a:t>Windows Store, Windows Phone, XBOX 360, .NET, Silverlight</a:t>
            </a:r>
          </a:p>
          <a:p>
            <a:r>
              <a:rPr lang="en-US" dirty="0" err="1" smtClean="0"/>
              <a:t>Paquetes</a:t>
            </a:r>
            <a:r>
              <a:rPr lang="en-US" dirty="0" smtClean="0"/>
              <a:t> </a:t>
            </a:r>
            <a:r>
              <a:rPr lang="en-US" dirty="0" err="1" smtClean="0"/>
              <a:t>NuGet</a:t>
            </a:r>
            <a:r>
              <a:rPr lang="en-US" dirty="0" smtClean="0"/>
              <a:t>: </a:t>
            </a:r>
            <a:r>
              <a:rPr lang="en-US" dirty="0" err="1" smtClean="0">
                <a:hlinkClick r:id="rId3"/>
              </a:rPr>
              <a:t>HttpClient</a:t>
            </a:r>
            <a:r>
              <a:rPr lang="en-US" dirty="0" smtClean="0"/>
              <a:t>, </a:t>
            </a:r>
            <a:r>
              <a:rPr lang="en-US" dirty="0" err="1" smtClean="0">
                <a:hlinkClick r:id="rId4"/>
              </a:rPr>
              <a:t>Async</a:t>
            </a:r>
            <a:endParaRPr lang="en-US" dirty="0" smtClean="0">
              <a:latin typeface="+mn-lt"/>
            </a:endParaRPr>
          </a:p>
        </p:txBody>
      </p:sp>
      <p:sp>
        <p:nvSpPr>
          <p:cNvPr id="5" name="Rectangle 4"/>
          <p:cNvSpPr/>
          <p:nvPr/>
        </p:nvSpPr>
        <p:spPr>
          <a:xfrm>
            <a:off x="274320" y="6222051"/>
            <a:ext cx="3584636" cy="369332"/>
          </a:xfrm>
          <a:prstGeom prst="rect">
            <a:avLst/>
          </a:prstGeom>
        </p:spPr>
        <p:txBody>
          <a:bodyPr wrap="none">
            <a:spAutoFit/>
          </a:bodyPr>
          <a:lstStyle/>
          <a:p>
            <a:r>
              <a:rPr lang="es-AR" dirty="0">
                <a:hlinkClick r:id="rId5"/>
              </a:rPr>
              <a:t>http://blogs.msdn.com/b/dotnet/</a:t>
            </a:r>
            <a:endParaRPr lang="es-AR" dirty="0"/>
          </a:p>
        </p:txBody>
      </p:sp>
    </p:spTree>
    <p:extLst>
      <p:ext uri="{BB962C8B-B14F-4D97-AF65-F5344CB8AC3E}">
        <p14:creationId xmlns:p14="http://schemas.microsoft.com/office/powerpoint/2010/main" val="42580467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Demo</a:t>
            </a:r>
            <a:endParaRPr lang="en-US" sz="3600" dirty="0"/>
          </a:p>
        </p:txBody>
      </p:sp>
      <p:sp>
        <p:nvSpPr>
          <p:cNvPr id="6" name="Rectangle 5"/>
          <p:cNvSpPr/>
          <p:nvPr>
            <p:custDataLst>
              <p:tags r:id="rId1"/>
            </p:custDataLst>
          </p:nvPr>
        </p:nvSpPr>
        <p:spPr bwMode="auto">
          <a:xfrm>
            <a:off x="0" y="2033957"/>
            <a:ext cx="11011989" cy="15240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marL="182880" defTabSz="932472" fontAlgn="base">
              <a:lnSpc>
                <a:spcPct val="90000"/>
              </a:lnSpc>
              <a:spcAft>
                <a:spcPct val="0"/>
              </a:spcAft>
            </a:pPr>
            <a:r>
              <a:rPr lang="en-US" sz="4000" b="1" dirty="0" smtClean="0">
                <a:gradFill flip="none" rotWithShape="1">
                  <a:gsLst>
                    <a:gs pos="0">
                      <a:srgbClr val="FFFFFF"/>
                    </a:gs>
                    <a:gs pos="100000">
                      <a:srgbClr val="FFFFFF"/>
                    </a:gs>
                  </a:gsLst>
                  <a:lin ang="5400000" scaled="0"/>
                  <a:tileRect/>
                </a:gradFill>
                <a:ea typeface="Segoe UI" pitchFamily="34" charset="0"/>
                <a:cs typeface="Segoe UI" pitchFamily="34" charset="0"/>
              </a:rPr>
              <a:t>Portable Class Library</a:t>
            </a:r>
          </a:p>
          <a:p>
            <a:pPr marL="182880" defTabSz="932472" fontAlgn="base">
              <a:lnSpc>
                <a:spcPct val="90000"/>
              </a:lnSpc>
              <a:spcAft>
                <a:spcPct val="0"/>
              </a:spcAft>
            </a:pPr>
            <a:r>
              <a:rPr lang="en-US" sz="2800" dirty="0" smtClean="0">
                <a:gradFill flip="none" rotWithShape="1">
                  <a:gsLst>
                    <a:gs pos="0">
                      <a:srgbClr val="FFFFFF"/>
                    </a:gs>
                    <a:gs pos="100000">
                      <a:srgbClr val="FFFFFF"/>
                    </a:gs>
                  </a:gsLst>
                  <a:lin ang="5400000" scaled="0"/>
                  <a:tileRect/>
                </a:gradFill>
                <a:ea typeface="Segoe UI" pitchFamily="34" charset="0"/>
                <a:cs typeface="Segoe UI" pitchFamily="34" charset="0"/>
              </a:rPr>
              <a:t>(</a:t>
            </a:r>
            <a:r>
              <a:rPr lang="en-US" sz="2800" dirty="0" err="1" smtClean="0">
                <a:gradFill flip="none" rotWithShape="1">
                  <a:gsLst>
                    <a:gs pos="0">
                      <a:srgbClr val="FFFFFF"/>
                    </a:gs>
                    <a:gs pos="100000">
                      <a:srgbClr val="FFFFFF"/>
                    </a:gs>
                  </a:gsLst>
                  <a:lin ang="5400000" scaled="0"/>
                  <a:tileRect/>
                </a:gradFill>
                <a:ea typeface="Segoe UI" pitchFamily="34" charset="0"/>
                <a:cs typeface="Segoe UI" pitchFamily="34" charset="0"/>
              </a:rPr>
              <a:t>Utilizar</a:t>
            </a:r>
            <a:r>
              <a:rPr lang="en-US" sz="2800" dirty="0" smtClean="0">
                <a:gradFill flip="none" rotWithShape="1">
                  <a:gsLst>
                    <a:gs pos="0">
                      <a:srgbClr val="FFFFFF"/>
                    </a:gs>
                    <a:gs pos="100000">
                      <a:srgbClr val="FFFFFF"/>
                    </a:gs>
                  </a:gsLst>
                  <a:lin ang="5400000" scaled="0"/>
                  <a:tileRect/>
                </a:gradFill>
                <a:ea typeface="Segoe UI" pitchFamily="34" charset="0"/>
                <a:cs typeface="Segoe UI" pitchFamily="34" charset="0"/>
              </a:rPr>
              <a:t> la </a:t>
            </a:r>
            <a:r>
              <a:rPr lang="en-US" sz="2800" dirty="0" err="1" smtClean="0">
                <a:gradFill flip="none" rotWithShape="1">
                  <a:gsLst>
                    <a:gs pos="0">
                      <a:srgbClr val="FFFFFF"/>
                    </a:gs>
                    <a:gs pos="100000">
                      <a:srgbClr val="FFFFFF"/>
                    </a:gs>
                  </a:gsLst>
                  <a:lin ang="5400000" scaled="0"/>
                  <a:tileRect/>
                </a:gradFill>
                <a:ea typeface="Segoe UI" pitchFamily="34" charset="0"/>
                <a:cs typeface="Segoe UI" pitchFamily="34" charset="0"/>
              </a:rPr>
              <a:t>misma</a:t>
            </a:r>
            <a:r>
              <a:rPr lang="en-US" sz="2800" dirty="0" smtClean="0">
                <a:gradFill flip="none" rotWithShape="1">
                  <a:gsLst>
                    <a:gs pos="0">
                      <a:srgbClr val="FFFFFF"/>
                    </a:gs>
                    <a:gs pos="100000">
                      <a:srgbClr val="FFFFFF"/>
                    </a:gs>
                  </a:gsLst>
                  <a:lin ang="5400000" scaled="0"/>
                  <a:tileRect/>
                </a:gradFill>
                <a:ea typeface="Segoe UI" pitchFamily="34" charset="0"/>
                <a:cs typeface="Segoe UI" pitchFamily="34" charset="0"/>
              </a:rPr>
              <a:t> .</a:t>
            </a:r>
            <a:r>
              <a:rPr lang="en-US" sz="2800" dirty="0" err="1" smtClean="0">
                <a:gradFill flip="none" rotWithShape="1">
                  <a:gsLst>
                    <a:gs pos="0">
                      <a:srgbClr val="FFFFFF"/>
                    </a:gs>
                    <a:gs pos="100000">
                      <a:srgbClr val="FFFFFF"/>
                    </a:gs>
                  </a:gsLst>
                  <a:lin ang="5400000" scaled="0"/>
                  <a:tileRect/>
                </a:gradFill>
                <a:ea typeface="Segoe UI" pitchFamily="34" charset="0"/>
                <a:cs typeface="Segoe UI" pitchFamily="34" charset="0"/>
              </a:rPr>
              <a:t>dll</a:t>
            </a:r>
            <a:r>
              <a:rPr lang="en-US" sz="2800" dirty="0" smtClean="0">
                <a:gradFill flip="none" rotWithShape="1">
                  <a:gsLst>
                    <a:gs pos="0">
                      <a:srgbClr val="FFFFFF"/>
                    </a:gs>
                    <a:gs pos="100000">
                      <a:srgbClr val="FFFFFF"/>
                    </a:gs>
                  </a:gsLst>
                  <a:lin ang="5400000" scaled="0"/>
                  <a:tileRect/>
                </a:gradFill>
                <a:ea typeface="Segoe UI" pitchFamily="34" charset="0"/>
                <a:cs typeface="Segoe UI" pitchFamily="34" charset="0"/>
              </a:rPr>
              <a:t> en </a:t>
            </a:r>
            <a:r>
              <a:rPr lang="en-US" sz="2800" dirty="0" err="1" smtClean="0">
                <a:gradFill flip="none" rotWithShape="1">
                  <a:gsLst>
                    <a:gs pos="0">
                      <a:srgbClr val="FFFFFF"/>
                    </a:gs>
                    <a:gs pos="100000">
                      <a:srgbClr val="FFFFFF"/>
                    </a:gs>
                  </a:gsLst>
                  <a:lin ang="5400000" scaled="0"/>
                  <a:tileRect/>
                </a:gradFill>
                <a:ea typeface="Segoe UI" pitchFamily="34" charset="0"/>
                <a:cs typeface="Segoe UI" pitchFamily="34" charset="0"/>
              </a:rPr>
              <a:t>diferentes</a:t>
            </a:r>
            <a:r>
              <a:rPr lang="en-US" sz="2800" dirty="0" smtClean="0">
                <a:gradFill flip="none" rotWithShape="1">
                  <a:gsLst>
                    <a:gs pos="0">
                      <a:srgbClr val="FFFFFF"/>
                    </a:gs>
                    <a:gs pos="100000">
                      <a:srgbClr val="FFFFFF"/>
                    </a:gs>
                  </a:gsLst>
                  <a:lin ang="5400000" scaled="0"/>
                  <a:tileRect/>
                </a:gradFill>
                <a:ea typeface="Segoe UI" pitchFamily="34" charset="0"/>
                <a:cs typeface="Segoe UI" pitchFamily="34" charset="0"/>
              </a:rPr>
              <a:t> </a:t>
            </a:r>
            <a:r>
              <a:rPr lang="en-US" sz="2800" dirty="0" err="1" smtClean="0">
                <a:gradFill flip="none" rotWithShape="1">
                  <a:gsLst>
                    <a:gs pos="0">
                      <a:srgbClr val="FFFFFF"/>
                    </a:gs>
                    <a:gs pos="100000">
                      <a:srgbClr val="FFFFFF"/>
                    </a:gs>
                  </a:gsLst>
                  <a:lin ang="5400000" scaled="0"/>
                  <a:tileRect/>
                </a:gradFill>
                <a:ea typeface="Segoe UI" pitchFamily="34" charset="0"/>
                <a:cs typeface="Segoe UI" pitchFamily="34" charset="0"/>
              </a:rPr>
              <a:t>plataformas</a:t>
            </a:r>
            <a:r>
              <a:rPr lang="en-US" sz="2800" dirty="0" smtClean="0">
                <a:gradFill flip="none" rotWithShape="1">
                  <a:gsLst>
                    <a:gs pos="0">
                      <a:srgbClr val="FFFFFF"/>
                    </a:gs>
                    <a:gs pos="100000">
                      <a:srgbClr val="FFFFFF"/>
                    </a:gs>
                  </a:gsLst>
                  <a:lin ang="5400000" scaled="0"/>
                  <a:tileRect/>
                </a:gradFill>
                <a:ea typeface="Segoe UI" pitchFamily="34" charset="0"/>
                <a:cs typeface="Segoe UI" pitchFamily="34" charset="0"/>
              </a:rPr>
              <a:t>)</a:t>
            </a:r>
          </a:p>
        </p:txBody>
      </p:sp>
    </p:spTree>
    <p:extLst>
      <p:ext uri="{BB962C8B-B14F-4D97-AF65-F5344CB8AC3E}">
        <p14:creationId xmlns:p14="http://schemas.microsoft.com/office/powerpoint/2010/main" val="2181489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6" y="420426"/>
            <a:ext cx="11887200" cy="1831975"/>
          </a:xfrm>
        </p:spPr>
        <p:txBody>
          <a:bodyPr/>
          <a:lstStyle/>
          <a:p>
            <a:r>
              <a:rPr lang="en-US" dirty="0" smtClean="0">
                <a:gradFill>
                  <a:gsLst>
                    <a:gs pos="2917">
                      <a:schemeClr val="tx1"/>
                    </a:gs>
                    <a:gs pos="30000">
                      <a:schemeClr val="tx1"/>
                    </a:gs>
                  </a:gsLst>
                  <a:lin ang="5400000" scaled="0"/>
                </a:gradFill>
              </a:rPr>
              <a:t>MVVM y WPF</a:t>
            </a:r>
            <a:endParaRPr lang="en-US" dirty="0"/>
          </a:p>
        </p:txBody>
      </p:sp>
      <p:grpSp>
        <p:nvGrpSpPr>
          <p:cNvPr id="9" name="Group 8"/>
          <p:cNvGrpSpPr/>
          <p:nvPr/>
        </p:nvGrpSpPr>
        <p:grpSpPr>
          <a:xfrm>
            <a:off x="0" y="2252401"/>
            <a:ext cx="12436475" cy="2002246"/>
            <a:chOff x="-1" y="4555309"/>
            <a:chExt cx="12436475" cy="2002246"/>
          </a:xfrm>
        </p:grpSpPr>
        <p:sp>
          <p:nvSpPr>
            <p:cNvPr id="8" name="Rectangle 7"/>
            <p:cNvSpPr/>
            <p:nvPr>
              <p:custDataLst>
                <p:tags r:id="rId1"/>
              </p:custDataLst>
            </p:nvPr>
          </p:nvSpPr>
          <p:spPr bwMode="auto">
            <a:xfrm>
              <a:off x="-1" y="4555309"/>
              <a:ext cx="12436475" cy="200224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defTabSz="932472" fontAlgn="base">
                <a:lnSpc>
                  <a:spcPct val="90000"/>
                </a:lnSpc>
                <a:spcBef>
                  <a:spcPct val="0"/>
                </a:spcBef>
                <a:spcAft>
                  <a:spcPct val="0"/>
                </a:spcAft>
              </a:pPr>
              <a:endParaRPr lang="en-US" sz="1500" dirty="0" smtClean="0">
                <a:gradFill flip="none" rotWithShape="1">
                  <a:gsLst>
                    <a:gs pos="0">
                      <a:srgbClr val="000000"/>
                    </a:gs>
                    <a:gs pos="100000">
                      <a:srgbClr val="000000"/>
                    </a:gs>
                  </a:gsLst>
                  <a:lin ang="5400000" scaled="0"/>
                  <a:tileRect/>
                </a:gradFill>
                <a:ea typeface="Segoe UI" pitchFamily="34" charset="0"/>
                <a:cs typeface="Segoe UI" pitchFamily="34" charset="0"/>
              </a:endParaRPr>
            </a:p>
          </p:txBody>
        </p:sp>
        <p:grpSp>
          <p:nvGrpSpPr>
            <p:cNvPr id="3" name="Group 2"/>
            <p:cNvGrpSpPr/>
            <p:nvPr>
              <p:custDataLst>
                <p:tags r:id="rId2"/>
              </p:custDataLst>
            </p:nvPr>
          </p:nvGrpSpPr>
          <p:grpSpPr>
            <a:xfrm>
              <a:off x="274638" y="4881880"/>
              <a:ext cx="9845040" cy="1349103"/>
              <a:chOff x="274320" y="1642291"/>
              <a:chExt cx="9845040" cy="2067560"/>
            </a:xfrm>
          </p:grpSpPr>
          <p:sp>
            <p:nvSpPr>
              <p:cNvPr id="5" name="Rectangle 4"/>
              <p:cNvSpPr/>
              <p:nvPr>
                <p:custDataLst>
                  <p:tags r:id="rId3"/>
                </p:custDataLst>
              </p:nvPr>
            </p:nvSpPr>
            <p:spPr bwMode="auto">
              <a:xfrm>
                <a:off x="274320" y="1642291"/>
                <a:ext cx="3139440" cy="206756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0970" tIns="93980" rIns="140970" bIns="9398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smtClean="0">
                    <a:gradFill flip="none" rotWithShape="1">
                      <a:gsLst>
                        <a:gs pos="0">
                          <a:srgbClr val="FFFFFF"/>
                        </a:gs>
                        <a:gs pos="100000">
                          <a:srgbClr val="FFFFFF"/>
                        </a:gs>
                      </a:gsLst>
                      <a:lin ang="5400000" scaled="0"/>
                      <a:tileRect/>
                    </a:gradFill>
                    <a:ea typeface="Segoe UI" pitchFamily="34" charset="0"/>
                    <a:cs typeface="Segoe UI" pitchFamily="34" charset="0"/>
                  </a:rPr>
                  <a:t>MVVM</a:t>
                </a:r>
              </a:p>
            </p:txBody>
          </p:sp>
          <p:sp>
            <p:nvSpPr>
              <p:cNvPr id="6" name="Rectangle 5"/>
              <p:cNvSpPr/>
              <p:nvPr>
                <p:custDataLst>
                  <p:tags r:id="rId4"/>
                </p:custDataLst>
              </p:nvPr>
            </p:nvSpPr>
            <p:spPr bwMode="auto">
              <a:xfrm>
                <a:off x="3627120" y="1642291"/>
                <a:ext cx="3139440" cy="206756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0970" tIns="93980" rIns="140970" bIns="9398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err="1" smtClean="0">
                    <a:gradFill flip="none" rotWithShape="1">
                      <a:gsLst>
                        <a:gs pos="0">
                          <a:srgbClr val="FFFFFF"/>
                        </a:gs>
                        <a:gs pos="100000">
                          <a:srgbClr val="FFFFFF"/>
                        </a:gs>
                      </a:gsLst>
                      <a:lin ang="5400000" scaled="0"/>
                      <a:tileRect/>
                    </a:gradFill>
                    <a:ea typeface="Segoe UI" pitchFamily="34" charset="0"/>
                    <a:cs typeface="Segoe UI" pitchFamily="34" charset="0"/>
                  </a:rPr>
                  <a:t>Pruebas</a:t>
                </a:r>
                <a:endParaRPr lang="en-US" sz="4000" dirty="0" smtClean="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7" name="Rectangle 6"/>
              <p:cNvSpPr/>
              <p:nvPr>
                <p:custDataLst>
                  <p:tags r:id="rId5"/>
                </p:custDataLst>
              </p:nvPr>
            </p:nvSpPr>
            <p:spPr bwMode="auto">
              <a:xfrm>
                <a:off x="6979920" y="1642291"/>
                <a:ext cx="3139440" cy="206756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0970" tIns="93980" rIns="140970" bIns="9398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smtClean="0">
                    <a:gradFill flip="none" rotWithShape="1">
                      <a:gsLst>
                        <a:gs pos="0">
                          <a:srgbClr val="FFFFFF"/>
                        </a:gs>
                        <a:gs pos="100000">
                          <a:srgbClr val="FFFFFF"/>
                        </a:gs>
                      </a:gsLst>
                      <a:lin ang="5400000" scaled="0"/>
                      <a:tileRect/>
                    </a:gradFill>
                    <a:ea typeface="Segoe UI" pitchFamily="34" charset="0"/>
                    <a:cs typeface="Segoe UI" pitchFamily="34" charset="0"/>
                  </a:rPr>
                  <a:t>Data Binding</a:t>
                </a:r>
              </a:p>
            </p:txBody>
          </p:sp>
        </p:grpSp>
        <p:sp>
          <p:nvSpPr>
            <p:cNvPr id="2" name="Striped Right Arrow 1"/>
            <p:cNvSpPr/>
            <p:nvPr/>
          </p:nvSpPr>
          <p:spPr bwMode="auto">
            <a:xfrm>
              <a:off x="10333038" y="5027385"/>
              <a:ext cx="1946048" cy="1058091"/>
            </a:xfrm>
            <a:prstGeom prst="striped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21503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Demo</a:t>
            </a:r>
            <a:endParaRPr lang="en-US" sz="3600" dirty="0"/>
          </a:p>
        </p:txBody>
      </p:sp>
      <p:sp>
        <p:nvSpPr>
          <p:cNvPr id="6" name="Rectangle 5"/>
          <p:cNvSpPr/>
          <p:nvPr>
            <p:custDataLst>
              <p:tags r:id="rId1"/>
            </p:custDataLst>
          </p:nvPr>
        </p:nvSpPr>
        <p:spPr bwMode="auto">
          <a:xfrm>
            <a:off x="0" y="2033957"/>
            <a:ext cx="11011989" cy="15240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marL="182880" defTabSz="932472" fontAlgn="base">
              <a:lnSpc>
                <a:spcPct val="90000"/>
              </a:lnSpc>
              <a:spcAft>
                <a:spcPct val="0"/>
              </a:spcAft>
            </a:pPr>
            <a:r>
              <a:rPr lang="en-US" sz="4000" b="1" dirty="0" smtClean="0">
                <a:gradFill flip="none" rotWithShape="1">
                  <a:gsLst>
                    <a:gs pos="0">
                      <a:srgbClr val="FFFFFF"/>
                    </a:gs>
                    <a:gs pos="100000">
                      <a:srgbClr val="FFFFFF"/>
                    </a:gs>
                  </a:gsLst>
                  <a:lin ang="5400000" scaled="0"/>
                  <a:tileRect/>
                </a:gradFill>
                <a:ea typeface="Segoe UI" pitchFamily="34" charset="0"/>
                <a:cs typeface="Segoe UI" pitchFamily="34" charset="0"/>
              </a:rPr>
              <a:t>MVVM</a:t>
            </a:r>
          </a:p>
        </p:txBody>
      </p:sp>
    </p:spTree>
    <p:extLst>
      <p:ext uri="{BB962C8B-B14F-4D97-AF65-F5344CB8AC3E}">
        <p14:creationId xmlns:p14="http://schemas.microsoft.com/office/powerpoint/2010/main" val="2999964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43290" y="261621"/>
            <a:ext cx="9929146" cy="917575"/>
          </a:xfrm>
        </p:spPr>
        <p:txBody>
          <a:bodyPr/>
          <a:lstStyle/>
          <a:p>
            <a:r>
              <a:rPr lang="en-US" dirty="0" err="1" smtClean="0"/>
              <a:t>Preguntas</a:t>
            </a:r>
            <a:r>
              <a:rPr lang="en-US" dirty="0" smtClean="0"/>
              <a:t>?</a:t>
            </a:r>
            <a:endParaRPr lang="en-US" dirty="0"/>
          </a:p>
        </p:txBody>
      </p:sp>
      <p:sp>
        <p:nvSpPr>
          <p:cNvPr id="15" name="Text Placeholder 5"/>
          <p:cNvSpPr txBox="1">
            <a:spLocks/>
          </p:cNvSpPr>
          <p:nvPr/>
        </p:nvSpPr>
        <p:spPr>
          <a:xfrm>
            <a:off x="43875" y="2450518"/>
            <a:ext cx="6204525" cy="347172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200" smtClean="0"/>
          </a:p>
          <a:p>
            <a:endParaRPr lang="en-US" sz="3200" smtClean="0"/>
          </a:p>
          <a:p>
            <a:endParaRPr lang="en-US" sz="3200" smtClean="0"/>
          </a:p>
          <a:p>
            <a:endParaRPr lang="en-US" sz="3200" smtClean="0"/>
          </a:p>
          <a:p>
            <a:r>
              <a:rPr lang="en-US" sz="2400" smtClean="0"/>
              <a:t>Blog: </a:t>
            </a:r>
            <a:r>
              <a:rPr lang="en-US" sz="2400" smtClean="0">
                <a:hlinkClick r:id="rId2"/>
              </a:rPr>
              <a:t>http://blogs.southworks.net/mconverti</a:t>
            </a:r>
            <a:endParaRPr lang="en-US" sz="2400" smtClean="0"/>
          </a:p>
          <a:p>
            <a:r>
              <a:rPr lang="en-US" sz="2400" smtClean="0"/>
              <a:t>Twitter: </a:t>
            </a:r>
            <a:r>
              <a:rPr lang="en-US" sz="2400" smtClean="0">
                <a:hlinkClick r:id="rId3"/>
              </a:rPr>
              <a:t>@mconverti</a:t>
            </a:r>
            <a:endParaRPr lang="en-US" sz="2400" smtClean="0"/>
          </a:p>
          <a:p>
            <a:r>
              <a:rPr lang="en-US" sz="2400" smtClean="0"/>
              <a:t>Email: mariano.converti@southworks.net</a:t>
            </a:r>
            <a:endParaRPr lang="en-US" sz="2400" dirty="0" smtClean="0"/>
          </a:p>
        </p:txBody>
      </p:sp>
      <p:sp>
        <p:nvSpPr>
          <p:cNvPr id="16" name="Rectangle 15"/>
          <p:cNvSpPr/>
          <p:nvPr/>
        </p:nvSpPr>
        <p:spPr bwMode="auto">
          <a:xfrm>
            <a:off x="166202" y="2750700"/>
            <a:ext cx="5514162" cy="16564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a:xfrm>
            <a:off x="441705" y="2978760"/>
            <a:ext cx="3521795" cy="830997"/>
          </a:xfrm>
          <a:prstGeom prst="rect">
            <a:avLst/>
          </a:prstGeom>
        </p:spPr>
        <p:txBody>
          <a:bodyPr wrap="square">
            <a:spAutoFit/>
          </a:bodyPr>
          <a:lstStyle/>
          <a:p>
            <a:r>
              <a:rPr lang="en-US" sz="2400" dirty="0" smtClean="0">
                <a:solidFill>
                  <a:schemeClr val="bg1"/>
                </a:solidFill>
                <a:latin typeface="+mj-lt"/>
              </a:rPr>
              <a:t>Mariano </a:t>
            </a:r>
            <a:r>
              <a:rPr lang="en-US" sz="2400" dirty="0" err="1" smtClean="0">
                <a:solidFill>
                  <a:schemeClr val="bg1"/>
                </a:solidFill>
                <a:latin typeface="+mj-lt"/>
              </a:rPr>
              <a:t>Converti</a:t>
            </a:r>
            <a:endParaRPr lang="en-US" sz="2400" dirty="0">
              <a:solidFill>
                <a:schemeClr val="bg1"/>
              </a:solidFill>
              <a:latin typeface="+mj-lt"/>
            </a:endParaRPr>
          </a:p>
          <a:p>
            <a:r>
              <a:rPr lang="en-US" sz="2400" dirty="0" smtClean="0">
                <a:solidFill>
                  <a:schemeClr val="bg1"/>
                </a:solidFill>
                <a:latin typeface="+mj-lt"/>
              </a:rPr>
              <a:t>Lead Developer</a:t>
            </a:r>
            <a:endParaRPr lang="en-US" sz="2400" dirty="0">
              <a:solidFill>
                <a:schemeClr val="bg1"/>
              </a:solidFill>
              <a:latin typeface="+mj-lt"/>
            </a:endParaRPr>
          </a:p>
        </p:txBody>
      </p:sp>
      <p:sp>
        <p:nvSpPr>
          <p:cNvPr id="18" name="Text Placeholder 5"/>
          <p:cNvSpPr txBox="1">
            <a:spLocks/>
          </p:cNvSpPr>
          <p:nvPr/>
        </p:nvSpPr>
        <p:spPr>
          <a:xfrm>
            <a:off x="5876638" y="2450518"/>
            <a:ext cx="6559838" cy="347172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200" dirty="0" smtClean="0"/>
          </a:p>
          <a:p>
            <a:endParaRPr lang="en-US" sz="3200" dirty="0" smtClean="0"/>
          </a:p>
          <a:p>
            <a:endParaRPr lang="en-US" sz="3200" dirty="0" smtClean="0"/>
          </a:p>
          <a:p>
            <a:endParaRPr lang="en-US" sz="3200" dirty="0" smtClean="0"/>
          </a:p>
          <a:p>
            <a:r>
              <a:rPr lang="en-US" sz="2400" dirty="0" smtClean="0"/>
              <a:t>Blog: </a:t>
            </a:r>
            <a:r>
              <a:rPr lang="en-US" sz="2400" dirty="0" smtClean="0">
                <a:hlinkClick r:id="rId4"/>
              </a:rPr>
              <a:t>http://blogs.southworks.net/dschenkelman</a:t>
            </a:r>
            <a:endParaRPr lang="en-US" sz="2400" dirty="0" smtClean="0"/>
          </a:p>
          <a:p>
            <a:r>
              <a:rPr lang="en-US" sz="2400" dirty="0" smtClean="0"/>
              <a:t>Twitter: </a:t>
            </a:r>
            <a:r>
              <a:rPr lang="en-US" sz="2400" dirty="0" smtClean="0">
                <a:hlinkClick r:id="rId5"/>
              </a:rPr>
              <a:t>@</a:t>
            </a:r>
            <a:r>
              <a:rPr lang="en-US" sz="2400" dirty="0" err="1" smtClean="0">
                <a:hlinkClick r:id="rId5"/>
              </a:rPr>
              <a:t>dschenkelman</a:t>
            </a:r>
            <a:endParaRPr lang="en-US" sz="2400" dirty="0" smtClean="0"/>
          </a:p>
          <a:p>
            <a:r>
              <a:rPr lang="en-US" sz="2400" dirty="0" smtClean="0"/>
              <a:t>Email: damian.schenkelman@southworks.net</a:t>
            </a:r>
          </a:p>
        </p:txBody>
      </p:sp>
      <p:sp>
        <p:nvSpPr>
          <p:cNvPr id="19" name="Rectangle 18"/>
          <p:cNvSpPr/>
          <p:nvPr/>
        </p:nvSpPr>
        <p:spPr bwMode="auto">
          <a:xfrm>
            <a:off x="6012385" y="2750700"/>
            <a:ext cx="5514162" cy="16564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err="1" smtClean="0">
                <a:solidFill>
                  <a:schemeClr val="bg1"/>
                </a:solidFill>
                <a:latin typeface="+mj-lt"/>
                <a:ea typeface="Segoe UI" pitchFamily="34" charset="0"/>
                <a:cs typeface="Segoe UI" pitchFamily="34" charset="0"/>
              </a:rPr>
              <a:t>Damián</a:t>
            </a:r>
            <a:r>
              <a:rPr lang="en-US" sz="2400" dirty="0" smtClean="0">
                <a:solidFill>
                  <a:schemeClr val="bg1"/>
                </a:solidFill>
                <a:latin typeface="+mj-lt"/>
                <a:ea typeface="Segoe UI" pitchFamily="34" charset="0"/>
                <a:cs typeface="Segoe UI" pitchFamily="34" charset="0"/>
              </a:rPr>
              <a:t> </a:t>
            </a:r>
            <a:r>
              <a:rPr lang="en-US" sz="2400" dirty="0" err="1" smtClean="0">
                <a:solidFill>
                  <a:schemeClr val="bg1"/>
                </a:solidFill>
                <a:latin typeface="+mj-lt"/>
                <a:ea typeface="Segoe UI" pitchFamily="34" charset="0"/>
                <a:cs typeface="Segoe UI" pitchFamily="34" charset="0"/>
              </a:rPr>
              <a:t>Schenkelman</a:t>
            </a:r>
            <a:endParaRPr lang="en-US" sz="2400" dirty="0" smtClean="0">
              <a:solidFill>
                <a:schemeClr val="bg1"/>
              </a:solidFill>
              <a:latin typeface="+mj-lt"/>
              <a:ea typeface="Segoe UI" pitchFamily="34" charset="0"/>
              <a:cs typeface="Segoe UI" pitchFamily="34" charset="0"/>
            </a:endParaRPr>
          </a:p>
          <a:p>
            <a:pPr defTabSz="932472" fontAlgn="base">
              <a:lnSpc>
                <a:spcPct val="90000"/>
              </a:lnSpc>
              <a:spcBef>
                <a:spcPct val="0"/>
              </a:spcBef>
              <a:spcAft>
                <a:spcPct val="0"/>
              </a:spcAft>
            </a:pPr>
            <a:r>
              <a:rPr lang="en-US" sz="2400" dirty="0" smtClean="0">
                <a:solidFill>
                  <a:schemeClr val="bg1"/>
                </a:solidFill>
                <a:latin typeface="+mj-lt"/>
                <a:ea typeface="Segoe UI" pitchFamily="34" charset="0"/>
                <a:cs typeface="Segoe UI" pitchFamily="34" charset="0"/>
              </a:rPr>
              <a:t>Lead Developer</a:t>
            </a:r>
          </a:p>
          <a:p>
            <a:pPr defTabSz="932472" fontAlgn="base">
              <a:lnSpc>
                <a:spcPct val="90000"/>
              </a:lnSpc>
              <a:spcBef>
                <a:spcPct val="0"/>
              </a:spcBef>
              <a:spcAft>
                <a:spcPct val="0"/>
              </a:spcAft>
            </a:pPr>
            <a:endParaRPr lang="en-US" sz="2400" dirty="0" smtClean="0">
              <a:solidFill>
                <a:schemeClr val="bg1"/>
              </a:solidFill>
              <a:latin typeface="+mj-lt"/>
              <a:ea typeface="Segoe UI" pitchFamily="34" charset="0"/>
              <a:cs typeface="Segoe UI" pitchFamily="34" charset="0"/>
            </a:endParaRPr>
          </a:p>
        </p:txBody>
      </p:sp>
      <p:pic>
        <p:nvPicPr>
          <p:cNvPr id="20" name="Picture 19" descr="http://pip.southworks.net/theme/southworks/sw_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83983" y="3904718"/>
            <a:ext cx="2057400" cy="20955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http://pip.southworks.net/theme/southworks/sw_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43736" y="3904718"/>
            <a:ext cx="2057400" cy="20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33540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Demos</a:t>
            </a:r>
            <a:endParaRPr lang="en-US" dirty="0"/>
          </a:p>
        </p:txBody>
      </p:sp>
      <p:sp>
        <p:nvSpPr>
          <p:cNvPr id="3" name="Text Placeholder 2"/>
          <p:cNvSpPr>
            <a:spLocks noGrp="1"/>
          </p:cNvSpPr>
          <p:nvPr>
            <p:ph type="body" sz="quarter" idx="10"/>
          </p:nvPr>
        </p:nvSpPr>
        <p:spPr>
          <a:xfrm>
            <a:off x="274638" y="1212850"/>
            <a:ext cx="11887200" cy="1415772"/>
          </a:xfrm>
        </p:spPr>
        <p:txBody>
          <a:bodyPr/>
          <a:lstStyle/>
          <a:p>
            <a:r>
              <a:rPr lang="en-US" dirty="0">
                <a:hlinkClick r:id="rId2"/>
              </a:rPr>
              <a:t>https://github.com/dschenkelman/modern-wpf</a:t>
            </a:r>
            <a:endParaRPr lang="en-US" dirty="0"/>
          </a:p>
          <a:p>
            <a:endParaRPr lang="en-US" dirty="0"/>
          </a:p>
        </p:txBody>
      </p:sp>
    </p:spTree>
    <p:extLst>
      <p:ext uri="{BB962C8B-B14F-4D97-AF65-F5344CB8AC3E}">
        <p14:creationId xmlns:p14="http://schemas.microsoft.com/office/powerpoint/2010/main" val="343727981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Recursos</a:t>
            </a:r>
            <a:endParaRPr lang="en-US" dirty="0"/>
          </a:p>
        </p:txBody>
      </p:sp>
      <p:sp>
        <p:nvSpPr>
          <p:cNvPr id="3" name="Text Placeholder 2"/>
          <p:cNvSpPr>
            <a:spLocks noGrp="1"/>
          </p:cNvSpPr>
          <p:nvPr>
            <p:ph type="body" sz="quarter" idx="10"/>
          </p:nvPr>
        </p:nvSpPr>
        <p:spPr>
          <a:xfrm>
            <a:off x="274320" y="1102014"/>
            <a:ext cx="11887200" cy="5583067"/>
          </a:xfrm>
        </p:spPr>
        <p:txBody>
          <a:bodyPr/>
          <a:lstStyle/>
          <a:p>
            <a:pPr marL="571500" indent="-571500">
              <a:buFont typeface="Arial" panose="020B0604020202020204" pitchFamily="34" charset="0"/>
              <a:buChar char="•"/>
            </a:pPr>
            <a:r>
              <a:rPr lang="en-US" sz="3600" dirty="0" err="1" smtClean="0"/>
              <a:t>SignalR</a:t>
            </a:r>
            <a:r>
              <a:rPr lang="en-US" sz="3600" dirty="0" smtClean="0"/>
              <a:t> </a:t>
            </a:r>
            <a:r>
              <a:rPr lang="en-US" sz="3600" dirty="0">
                <a:hlinkClick r:id="rId2"/>
              </a:rPr>
              <a:t>http://signalr.net</a:t>
            </a:r>
            <a:r>
              <a:rPr lang="en-US" sz="3600" dirty="0" smtClean="0">
                <a:hlinkClick r:id="rId2"/>
              </a:rPr>
              <a:t>/</a:t>
            </a:r>
            <a:endParaRPr lang="en-US" sz="3600" dirty="0" smtClean="0"/>
          </a:p>
          <a:p>
            <a:pPr marL="571500" indent="-571500">
              <a:buFont typeface="Arial" panose="020B0604020202020204" pitchFamily="34" charset="0"/>
              <a:buChar char="•"/>
            </a:pPr>
            <a:r>
              <a:rPr lang="en-US" sz="3600" dirty="0" smtClean="0"/>
              <a:t>Web API </a:t>
            </a:r>
            <a:r>
              <a:rPr lang="en-US" sz="3600" dirty="0">
                <a:hlinkClick r:id="rId3"/>
              </a:rPr>
              <a:t>http://</a:t>
            </a:r>
            <a:r>
              <a:rPr lang="en-US" sz="3600" dirty="0" smtClean="0">
                <a:hlinkClick r:id="rId3"/>
              </a:rPr>
              <a:t>www.asp.net/web-api</a:t>
            </a:r>
            <a:endParaRPr lang="en-US" sz="3600" dirty="0" smtClean="0"/>
          </a:p>
          <a:p>
            <a:pPr marL="571500" indent="-571500">
              <a:buFont typeface="Arial" panose="020B0604020202020204" pitchFamily="34" charset="0"/>
              <a:buChar char="•"/>
            </a:pPr>
            <a:r>
              <a:rPr lang="en-US" sz="3600" dirty="0" smtClean="0"/>
              <a:t>WCF Data Services </a:t>
            </a:r>
            <a:r>
              <a:rPr lang="en-US" sz="3600" dirty="0">
                <a:hlinkClick r:id="rId4"/>
              </a:rPr>
              <a:t>http://</a:t>
            </a:r>
            <a:r>
              <a:rPr lang="en-US" sz="3600" dirty="0" smtClean="0">
                <a:hlinkClick r:id="rId4"/>
              </a:rPr>
              <a:t>msdn.microsoft.com/en-us/data/odata.aspx</a:t>
            </a:r>
            <a:endParaRPr lang="en-US" sz="3600" dirty="0" smtClean="0"/>
          </a:p>
          <a:p>
            <a:pPr marL="571500" indent="-571500">
              <a:buFont typeface="Arial" panose="020B0604020202020204" pitchFamily="34" charset="0"/>
              <a:buChar char="•"/>
            </a:pPr>
            <a:r>
              <a:rPr lang="en-US" sz="3600" dirty="0" smtClean="0"/>
              <a:t>Entity Framework 6 </a:t>
            </a:r>
            <a:r>
              <a:rPr lang="en-US" sz="3600" dirty="0">
                <a:hlinkClick r:id="rId5"/>
              </a:rPr>
              <a:t>http://entityframework.codeplex.com</a:t>
            </a:r>
            <a:r>
              <a:rPr lang="en-US" sz="3600" dirty="0" smtClean="0">
                <a:hlinkClick r:id="rId5"/>
              </a:rPr>
              <a:t>/</a:t>
            </a:r>
            <a:endParaRPr lang="en-US" sz="3600" dirty="0" smtClean="0"/>
          </a:p>
          <a:p>
            <a:pPr marL="571500" indent="-571500">
              <a:buFont typeface="Arial" panose="020B0604020202020204" pitchFamily="34" charset="0"/>
              <a:buChar char="•"/>
            </a:pPr>
            <a:r>
              <a:rPr lang="en-US" sz="3600" dirty="0" smtClean="0"/>
              <a:t>Blog </a:t>
            </a:r>
            <a:r>
              <a:rPr lang="en-US" sz="3600" dirty="0" err="1" smtClean="0"/>
              <a:t>equipo</a:t>
            </a:r>
            <a:r>
              <a:rPr lang="en-US" sz="3600" dirty="0" smtClean="0"/>
              <a:t> BCL </a:t>
            </a:r>
            <a:r>
              <a:rPr lang="es-AR" sz="3600" dirty="0">
                <a:hlinkClick r:id="rId6"/>
              </a:rPr>
              <a:t>http://blogs.msdn.com/b/dotnet</a:t>
            </a:r>
            <a:r>
              <a:rPr lang="es-AR" sz="3600" dirty="0" smtClean="0">
                <a:hlinkClick r:id="rId6"/>
              </a:rPr>
              <a:t>/</a:t>
            </a:r>
            <a:endParaRPr lang="es-AR" sz="3600" dirty="0" smtClean="0"/>
          </a:p>
          <a:p>
            <a:pPr marL="571500" indent="-571500">
              <a:buFont typeface="Arial" panose="020B0604020202020204" pitchFamily="34" charset="0"/>
              <a:buChar char="•"/>
            </a:pPr>
            <a:r>
              <a:rPr lang="es-AR" sz="3600" dirty="0" err="1" smtClean="0"/>
              <a:t>OData</a:t>
            </a:r>
            <a:r>
              <a:rPr lang="es-AR" sz="3600" dirty="0" smtClean="0"/>
              <a:t> </a:t>
            </a:r>
            <a:r>
              <a:rPr lang="en-US" sz="3600" dirty="0" smtClean="0">
                <a:hlinkClick r:id="rId7"/>
              </a:rPr>
              <a:t>http</a:t>
            </a:r>
            <a:r>
              <a:rPr lang="en-US" sz="3600" dirty="0">
                <a:hlinkClick r:id="rId7"/>
              </a:rPr>
              <a:t>://www.odata.org/</a:t>
            </a:r>
            <a:endParaRPr lang="en-US" sz="3600" dirty="0" smtClean="0"/>
          </a:p>
          <a:p>
            <a:pPr marL="571500" indent="-571500">
              <a:buFont typeface="Arial" panose="020B0604020202020204" pitchFamily="34" charset="0"/>
              <a:buChar char="•"/>
            </a:pPr>
            <a:r>
              <a:rPr lang="en-US" dirty="0" smtClean="0"/>
              <a:t>Prism </a:t>
            </a:r>
            <a:r>
              <a:rPr lang="en-US" dirty="0">
                <a:hlinkClick r:id="rId8"/>
              </a:rPr>
              <a:t>http://compositewpf.codeplex.com/</a:t>
            </a:r>
            <a:endParaRPr lang="en-US" dirty="0" smtClean="0"/>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11230918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586361" y="1438030"/>
            <a:ext cx="9584909" cy="5000264"/>
            <a:chOff x="1552944" y="1409962"/>
            <a:chExt cx="9397823" cy="4902666"/>
          </a:xfrm>
        </p:grpSpPr>
        <p:grpSp>
          <p:nvGrpSpPr>
            <p:cNvPr id="6" name="Group 5"/>
            <p:cNvGrpSpPr/>
            <p:nvPr/>
          </p:nvGrpSpPr>
          <p:grpSpPr>
            <a:xfrm>
              <a:off x="1552944" y="1409962"/>
              <a:ext cx="9397823" cy="4337785"/>
              <a:chOff x="1552944" y="1814004"/>
              <a:chExt cx="9397823" cy="4337785"/>
            </a:xfrm>
          </p:grpSpPr>
          <p:sp>
            <p:nvSpPr>
              <p:cNvPr id="157" name="Pentagon 156"/>
              <p:cNvSpPr/>
              <p:nvPr/>
            </p:nvSpPr>
            <p:spPr bwMode="auto">
              <a:xfrm>
                <a:off x="1552944" y="1814004"/>
                <a:ext cx="9397823" cy="2120260"/>
              </a:xfrm>
              <a:prstGeom prst="homePlate">
                <a:avLst>
                  <a:gd name="adj" fmla="val 48525"/>
                </a:avLst>
              </a:prstGeom>
              <a:solidFill>
                <a:srgbClr val="EAEAEA"/>
              </a:solidFill>
              <a:ln w="38100" cap="flat">
                <a:noFill/>
                <a:prstDash val="sysDot"/>
                <a:miter lim="800000"/>
                <a:headEnd/>
                <a:tailEnd/>
              </a:ln>
              <a:effectLst/>
            </p:spPr>
            <p:txBody>
              <a:bodyPr vert="horz" wrap="square" lIns="126822" tIns="95117" rIns="126822" bIns="0" numCol="1" anchor="t" anchorCtr="0" compatLnSpc="1">
                <a:prstTxWarp prst="textNoShape">
                  <a:avLst/>
                </a:prstTxWarp>
              </a:bodyPr>
              <a:lstStyle/>
              <a:p>
                <a:pPr algn="ctr" defTabSz="713227" fontAlgn="base">
                  <a:lnSpc>
                    <a:spcPct val="110000"/>
                  </a:lnSpc>
                  <a:spcBef>
                    <a:spcPct val="0"/>
                  </a:spcBef>
                  <a:spcAft>
                    <a:spcPct val="0"/>
                  </a:spcAft>
                </a:pPr>
                <a:endParaRPr lang="en-US" sz="1248" b="1" i="1" dirty="0" err="1">
                  <a:gradFill>
                    <a:gsLst>
                      <a:gs pos="0">
                        <a:srgbClr val="000000">
                          <a:lumMod val="75000"/>
                          <a:lumOff val="25000"/>
                        </a:srgbClr>
                      </a:gs>
                      <a:gs pos="80000">
                        <a:srgbClr val="000000">
                          <a:lumMod val="65000"/>
                          <a:lumOff val="35000"/>
                        </a:srgbClr>
                      </a:gs>
                    </a:gsLst>
                    <a:lin ang="16200000" scaled="0"/>
                  </a:gradFill>
                  <a:ea typeface="ＭＳ Ｐゴシック" charset="0"/>
                  <a:cs typeface="Segoe UI" pitchFamily="34" charset="0"/>
                </a:endParaRPr>
              </a:p>
            </p:txBody>
          </p:sp>
          <p:sp>
            <p:nvSpPr>
              <p:cNvPr id="158" name="Pentagon 157"/>
              <p:cNvSpPr/>
              <p:nvPr/>
            </p:nvSpPr>
            <p:spPr bwMode="auto">
              <a:xfrm>
                <a:off x="1552945" y="4031529"/>
                <a:ext cx="9397820" cy="2120260"/>
              </a:xfrm>
              <a:prstGeom prst="homePlate">
                <a:avLst>
                  <a:gd name="adj" fmla="val 47686"/>
                </a:avLst>
              </a:prstGeom>
              <a:solidFill>
                <a:srgbClr val="EAEAEA"/>
              </a:solidFill>
              <a:ln w="38100" cap="flat">
                <a:noFill/>
                <a:prstDash val="sysDot"/>
                <a:miter lim="800000"/>
                <a:headEnd/>
                <a:tailEnd/>
              </a:ln>
              <a:effectLst/>
            </p:spPr>
            <p:txBody>
              <a:bodyPr vert="horz" wrap="square" lIns="126822" tIns="95117" rIns="126822" bIns="0" numCol="1" anchor="t" anchorCtr="0" compatLnSpc="1">
                <a:prstTxWarp prst="textNoShape">
                  <a:avLst/>
                </a:prstTxWarp>
              </a:bodyPr>
              <a:lstStyle/>
              <a:p>
                <a:pPr algn="ctr" defTabSz="713227" fontAlgn="base">
                  <a:lnSpc>
                    <a:spcPct val="110000"/>
                  </a:lnSpc>
                  <a:spcBef>
                    <a:spcPct val="0"/>
                  </a:spcBef>
                  <a:spcAft>
                    <a:spcPct val="0"/>
                  </a:spcAft>
                </a:pPr>
                <a:endParaRPr lang="en-US" sz="1248" b="1" i="1" dirty="0" err="1">
                  <a:gradFill>
                    <a:gsLst>
                      <a:gs pos="0">
                        <a:srgbClr val="000000">
                          <a:lumMod val="75000"/>
                          <a:lumOff val="25000"/>
                        </a:srgbClr>
                      </a:gs>
                      <a:gs pos="80000">
                        <a:srgbClr val="000000">
                          <a:lumMod val="65000"/>
                          <a:lumOff val="35000"/>
                        </a:srgbClr>
                      </a:gs>
                    </a:gsLst>
                    <a:lin ang="16200000" scaled="0"/>
                  </a:gradFill>
                  <a:ea typeface="ＭＳ Ｐゴシック" charset="0"/>
                  <a:cs typeface="Segoe UI" pitchFamily="34" charset="0"/>
                </a:endParaRPr>
              </a:p>
            </p:txBody>
          </p:sp>
          <p:sp>
            <p:nvSpPr>
              <p:cNvPr id="181" name="Oval 2"/>
              <p:cNvSpPr>
                <a:spLocks/>
              </p:cNvSpPr>
              <p:nvPr/>
            </p:nvSpPr>
            <p:spPr bwMode="auto">
              <a:xfrm>
                <a:off x="5502083" y="4135436"/>
                <a:ext cx="3781164" cy="1797417"/>
              </a:xfrm>
              <a:custGeom>
                <a:avLst/>
                <a:gdLst/>
                <a:ahLst/>
                <a:cxnLst/>
                <a:rect l="l" t="t" r="r" b="b"/>
                <a:pathLst>
                  <a:path w="2488679" h="1722978">
                    <a:moveTo>
                      <a:pt x="1568924" y="0"/>
                    </a:moveTo>
                    <a:cubicBezTo>
                      <a:pt x="1889013" y="0"/>
                      <a:pt x="2148497" y="259484"/>
                      <a:pt x="2148497" y="579573"/>
                    </a:cubicBezTo>
                    <a:cubicBezTo>
                      <a:pt x="2148497" y="628390"/>
                      <a:pt x="2142461" y="675798"/>
                      <a:pt x="2129199" y="720614"/>
                    </a:cubicBezTo>
                    <a:cubicBezTo>
                      <a:pt x="2337950" y="784181"/>
                      <a:pt x="2488679" y="978799"/>
                      <a:pt x="2488679" y="1208622"/>
                    </a:cubicBezTo>
                    <a:cubicBezTo>
                      <a:pt x="2488679" y="1492693"/>
                      <a:pt x="2258394" y="1722978"/>
                      <a:pt x="1974323" y="1722978"/>
                    </a:cubicBezTo>
                    <a:lnTo>
                      <a:pt x="1974313" y="1722977"/>
                    </a:lnTo>
                    <a:lnTo>
                      <a:pt x="563842" y="1722977"/>
                    </a:lnTo>
                    <a:cubicBezTo>
                      <a:pt x="563839" y="1722978"/>
                      <a:pt x="563836" y="1722978"/>
                      <a:pt x="563832" y="1722978"/>
                    </a:cubicBezTo>
                    <a:cubicBezTo>
                      <a:pt x="252436" y="1722978"/>
                      <a:pt x="0" y="1470542"/>
                      <a:pt x="0" y="1159146"/>
                    </a:cubicBezTo>
                    <a:cubicBezTo>
                      <a:pt x="0" y="944117"/>
                      <a:pt x="120370" y="757203"/>
                      <a:pt x="298654" y="664433"/>
                    </a:cubicBezTo>
                    <a:cubicBezTo>
                      <a:pt x="297817" y="661589"/>
                      <a:pt x="297788" y="658721"/>
                      <a:pt x="297788" y="655847"/>
                    </a:cubicBezTo>
                    <a:cubicBezTo>
                      <a:pt x="297788" y="426683"/>
                      <a:pt x="483562" y="240909"/>
                      <a:pt x="712726" y="240909"/>
                    </a:cubicBezTo>
                    <a:cubicBezTo>
                      <a:pt x="838046" y="240909"/>
                      <a:pt x="950390" y="296465"/>
                      <a:pt x="1025124" y="385461"/>
                    </a:cubicBezTo>
                    <a:cubicBezTo>
                      <a:pt x="1102977" y="160464"/>
                      <a:pt x="1317212" y="0"/>
                      <a:pt x="1568924" y="0"/>
                    </a:cubicBez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95117" tIns="47558" rIns="47558" bIns="95117" numCol="1" spcCol="0" rtlCol="0" fromWordArt="0" anchor="b" anchorCtr="0" forceAA="0" compatLnSpc="1">
                <a:prstTxWarp prst="textNoShape">
                  <a:avLst/>
                </a:prstTxWarp>
                <a:noAutofit/>
              </a:bodyPr>
              <a:lstStyle/>
              <a:p>
                <a:pPr algn="ctr" defTabSz="950843" fontAlgn="base">
                  <a:spcBef>
                    <a:spcPct val="0"/>
                  </a:spcBef>
                  <a:spcAft>
                    <a:spcPct val="0"/>
                  </a:spcAft>
                </a:pPr>
                <a:endParaRPr lang="en-US" sz="1873" kern="0" spc="-52" dirty="0">
                  <a:gradFill>
                    <a:gsLst>
                      <a:gs pos="0">
                        <a:srgbClr val="505050">
                          <a:lumMod val="0"/>
                          <a:lumOff val="100000"/>
                        </a:srgbClr>
                      </a:gs>
                      <a:gs pos="100000">
                        <a:srgbClr val="505050">
                          <a:lumMod val="0"/>
                          <a:lumOff val="100000"/>
                        </a:srgbClr>
                      </a:gs>
                    </a:gsLst>
                    <a:lin ang="5400000" scaled="0"/>
                  </a:gradFill>
                  <a:ea typeface="Segoe UI" pitchFamily="34" charset="0"/>
                  <a:cs typeface="Segoe UI" pitchFamily="34" charset="0"/>
                </a:endParaRPr>
              </a:p>
            </p:txBody>
          </p:sp>
          <p:sp>
            <p:nvSpPr>
              <p:cNvPr id="182" name="TextBox 181"/>
              <p:cNvSpPr txBox="1"/>
              <p:nvPr/>
            </p:nvSpPr>
            <p:spPr>
              <a:xfrm>
                <a:off x="6365791" y="5328763"/>
                <a:ext cx="1969659" cy="604090"/>
              </a:xfrm>
              <a:prstGeom prst="rect">
                <a:avLst/>
              </a:prstGeom>
              <a:noFill/>
              <a:ln w="38100" cap="flat">
                <a:noFill/>
                <a:prstDash val="sysDot"/>
                <a:miter lim="800000"/>
                <a:headEnd/>
                <a:tailEnd/>
              </a:ln>
              <a:effectLst/>
            </p:spPr>
            <p:txBody>
              <a:bodyPr vert="horz" wrap="square" lIns="126822" tIns="95117" rIns="126822" bIns="0" numCol="1" anchor="t" anchorCtr="0" compatLnSpc="1">
                <a:prstTxWarp prst="textNoShape">
                  <a:avLst/>
                </a:prstTxWarp>
              </a:bodyPr>
              <a:lstStyle>
                <a:defPPr>
                  <a:defRPr lang="en-US"/>
                </a:defPPr>
                <a:lvl1pPr algn="ctr" defTabSz="699311">
                  <a:lnSpc>
                    <a:spcPct val="110000"/>
                  </a:lnSpc>
                  <a:defRPr sz="1224" b="1" i="1">
                    <a:gradFill>
                      <a:gsLst>
                        <a:gs pos="0">
                          <a:srgbClr val="000000">
                            <a:lumMod val="75000"/>
                            <a:lumOff val="25000"/>
                          </a:srgbClr>
                        </a:gs>
                        <a:gs pos="80000">
                          <a:srgbClr val="000000">
                            <a:lumMod val="65000"/>
                            <a:lumOff val="35000"/>
                          </a:srgbClr>
                        </a:gs>
                      </a:gsLst>
                      <a:lin ang="16200000" scaled="0"/>
                    </a:gradFill>
                    <a:cs typeface="Segoe UI" pitchFamily="34" charset="0"/>
                  </a:defRPr>
                </a:lvl1pPr>
              </a:lstStyle>
              <a:p>
                <a:pPr fontAlgn="base">
                  <a:spcBef>
                    <a:spcPct val="0"/>
                  </a:spcBef>
                  <a:spcAft>
                    <a:spcPct val="0"/>
                  </a:spcAft>
                </a:pPr>
                <a:r>
                  <a:rPr lang="en-US" sz="2040" dirty="0" err="1" smtClean="0">
                    <a:solidFill>
                      <a:srgbClr val="FFFFFF"/>
                    </a:solidFill>
                    <a:ea typeface="ＭＳ Ｐゴシック" charset="0"/>
                  </a:rPr>
                  <a:t>Servicios</a:t>
                </a:r>
                <a:endParaRPr lang="en-US" sz="2040" dirty="0">
                  <a:solidFill>
                    <a:srgbClr val="FFFFFF"/>
                  </a:solidFill>
                  <a:ea typeface="ＭＳ Ｐゴシック" charset="0"/>
                </a:endParaRPr>
              </a:p>
            </p:txBody>
          </p:sp>
          <p:grpSp>
            <p:nvGrpSpPr>
              <p:cNvPr id="178" name="Group 177"/>
              <p:cNvGrpSpPr/>
              <p:nvPr/>
            </p:nvGrpSpPr>
            <p:grpSpPr>
              <a:xfrm>
                <a:off x="6717224" y="4405779"/>
                <a:ext cx="1266793" cy="960798"/>
                <a:chOff x="4791923" y="4991367"/>
                <a:chExt cx="1069803" cy="843324"/>
              </a:xfrm>
            </p:grpSpPr>
            <p:sp>
              <p:nvSpPr>
                <p:cNvPr id="179" name="Freeform 5"/>
                <p:cNvSpPr>
                  <a:spLocks noChangeAspect="1" noEditPoints="1"/>
                </p:cNvSpPr>
                <p:nvPr/>
              </p:nvSpPr>
              <p:spPr bwMode="auto">
                <a:xfrm>
                  <a:off x="4791923" y="5459880"/>
                  <a:ext cx="480009" cy="374811"/>
                </a:xfrm>
                <a:custGeom>
                  <a:avLst/>
                  <a:gdLst>
                    <a:gd name="T0" fmla="*/ 69 w 289"/>
                    <a:gd name="T1" fmla="*/ 83 h 225"/>
                    <a:gd name="T2" fmla="*/ 140 w 289"/>
                    <a:gd name="T3" fmla="*/ 57 h 225"/>
                    <a:gd name="T4" fmla="*/ 140 w 289"/>
                    <a:gd name="T5" fmla="*/ 23 h 225"/>
                    <a:gd name="T6" fmla="*/ 70 w 289"/>
                    <a:gd name="T7" fmla="*/ 0 h 225"/>
                    <a:gd name="T8" fmla="*/ 0 w 289"/>
                    <a:gd name="T9" fmla="*/ 23 h 225"/>
                    <a:gd name="T10" fmla="*/ 0 w 289"/>
                    <a:gd name="T11" fmla="*/ 137 h 225"/>
                    <a:gd name="T12" fmla="*/ 69 w 289"/>
                    <a:gd name="T13" fmla="*/ 161 h 225"/>
                    <a:gd name="T14" fmla="*/ 69 w 289"/>
                    <a:gd name="T15" fmla="*/ 83 h 225"/>
                    <a:gd name="T16" fmla="*/ 70 w 289"/>
                    <a:gd name="T17" fmla="*/ 7 h 225"/>
                    <a:gd name="T18" fmla="*/ 129 w 289"/>
                    <a:gd name="T19" fmla="*/ 23 h 225"/>
                    <a:gd name="T20" fmla="*/ 70 w 289"/>
                    <a:gd name="T21" fmla="*/ 39 h 225"/>
                    <a:gd name="T22" fmla="*/ 11 w 289"/>
                    <a:gd name="T23" fmla="*/ 23 h 225"/>
                    <a:gd name="T24" fmla="*/ 70 w 289"/>
                    <a:gd name="T25" fmla="*/ 7 h 225"/>
                    <a:gd name="T26" fmla="*/ 219 w 289"/>
                    <a:gd name="T27" fmla="*/ 0 h 225"/>
                    <a:gd name="T28" fmla="*/ 150 w 289"/>
                    <a:gd name="T29" fmla="*/ 23 h 225"/>
                    <a:gd name="T30" fmla="*/ 150 w 289"/>
                    <a:gd name="T31" fmla="*/ 57 h 225"/>
                    <a:gd name="T32" fmla="*/ 221 w 289"/>
                    <a:gd name="T33" fmla="*/ 83 h 225"/>
                    <a:gd name="T34" fmla="*/ 221 w 289"/>
                    <a:gd name="T35" fmla="*/ 161 h 225"/>
                    <a:gd name="T36" fmla="*/ 289 w 289"/>
                    <a:gd name="T37" fmla="*/ 137 h 225"/>
                    <a:gd name="T38" fmla="*/ 289 w 289"/>
                    <a:gd name="T39" fmla="*/ 23 h 225"/>
                    <a:gd name="T40" fmla="*/ 219 w 289"/>
                    <a:gd name="T41" fmla="*/ 0 h 225"/>
                    <a:gd name="T42" fmla="*/ 219 w 289"/>
                    <a:gd name="T43" fmla="*/ 39 h 225"/>
                    <a:gd name="T44" fmla="*/ 161 w 289"/>
                    <a:gd name="T45" fmla="*/ 23 h 225"/>
                    <a:gd name="T46" fmla="*/ 219 w 289"/>
                    <a:gd name="T47" fmla="*/ 7 h 225"/>
                    <a:gd name="T48" fmla="*/ 278 w 289"/>
                    <a:gd name="T49" fmla="*/ 23 h 225"/>
                    <a:gd name="T50" fmla="*/ 219 w 289"/>
                    <a:gd name="T51" fmla="*/ 39 h 225"/>
                    <a:gd name="T52" fmla="*/ 145 w 289"/>
                    <a:gd name="T53" fmla="*/ 64 h 225"/>
                    <a:gd name="T54" fmla="*/ 75 w 289"/>
                    <a:gd name="T55" fmla="*/ 88 h 225"/>
                    <a:gd name="T56" fmla="*/ 75 w 289"/>
                    <a:gd name="T57" fmla="*/ 202 h 225"/>
                    <a:gd name="T58" fmla="*/ 145 w 289"/>
                    <a:gd name="T59" fmla="*/ 225 h 225"/>
                    <a:gd name="T60" fmla="*/ 215 w 289"/>
                    <a:gd name="T61" fmla="*/ 202 h 225"/>
                    <a:gd name="T62" fmla="*/ 215 w 289"/>
                    <a:gd name="T63" fmla="*/ 88 h 225"/>
                    <a:gd name="T64" fmla="*/ 145 w 289"/>
                    <a:gd name="T65" fmla="*/ 64 h 225"/>
                    <a:gd name="T66" fmla="*/ 145 w 289"/>
                    <a:gd name="T67" fmla="*/ 103 h 225"/>
                    <a:gd name="T68" fmla="*/ 86 w 289"/>
                    <a:gd name="T69" fmla="*/ 87 h 225"/>
                    <a:gd name="T70" fmla="*/ 145 w 289"/>
                    <a:gd name="T71" fmla="*/ 71 h 225"/>
                    <a:gd name="T72" fmla="*/ 204 w 289"/>
                    <a:gd name="T73" fmla="*/ 87 h 225"/>
                    <a:gd name="T74" fmla="*/ 145 w 289"/>
                    <a:gd name="T75"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9" h="225">
                      <a:moveTo>
                        <a:pt x="69" y="83"/>
                      </a:moveTo>
                      <a:cubicBezTo>
                        <a:pt x="69" y="64"/>
                        <a:pt x="111" y="58"/>
                        <a:pt x="140" y="57"/>
                      </a:cubicBezTo>
                      <a:cubicBezTo>
                        <a:pt x="140" y="23"/>
                        <a:pt x="140" y="23"/>
                        <a:pt x="140" y="23"/>
                      </a:cubicBezTo>
                      <a:cubicBezTo>
                        <a:pt x="140" y="5"/>
                        <a:pt x="96" y="0"/>
                        <a:pt x="70" y="0"/>
                      </a:cubicBezTo>
                      <a:cubicBezTo>
                        <a:pt x="44" y="0"/>
                        <a:pt x="0" y="5"/>
                        <a:pt x="0" y="23"/>
                      </a:cubicBezTo>
                      <a:cubicBezTo>
                        <a:pt x="0" y="137"/>
                        <a:pt x="0" y="137"/>
                        <a:pt x="0" y="137"/>
                      </a:cubicBezTo>
                      <a:cubicBezTo>
                        <a:pt x="0" y="155"/>
                        <a:pt x="43" y="160"/>
                        <a:pt x="69" y="161"/>
                      </a:cubicBezTo>
                      <a:cubicBezTo>
                        <a:pt x="69" y="143"/>
                        <a:pt x="69" y="117"/>
                        <a:pt x="69" y="83"/>
                      </a:cubicBezTo>
                      <a:close/>
                      <a:moveTo>
                        <a:pt x="70" y="7"/>
                      </a:moveTo>
                      <a:cubicBezTo>
                        <a:pt x="103" y="7"/>
                        <a:pt x="129" y="14"/>
                        <a:pt x="129" y="23"/>
                      </a:cubicBezTo>
                      <a:cubicBezTo>
                        <a:pt x="129" y="32"/>
                        <a:pt x="103" y="39"/>
                        <a:pt x="70" y="39"/>
                      </a:cubicBezTo>
                      <a:cubicBezTo>
                        <a:pt x="38" y="39"/>
                        <a:pt x="11" y="32"/>
                        <a:pt x="11" y="23"/>
                      </a:cubicBezTo>
                      <a:cubicBezTo>
                        <a:pt x="11" y="14"/>
                        <a:pt x="38" y="7"/>
                        <a:pt x="70" y="7"/>
                      </a:cubicBezTo>
                      <a:close/>
                      <a:moveTo>
                        <a:pt x="219" y="0"/>
                      </a:moveTo>
                      <a:cubicBezTo>
                        <a:pt x="193" y="0"/>
                        <a:pt x="150" y="5"/>
                        <a:pt x="150" y="23"/>
                      </a:cubicBezTo>
                      <a:cubicBezTo>
                        <a:pt x="150" y="36"/>
                        <a:pt x="150" y="47"/>
                        <a:pt x="150" y="57"/>
                      </a:cubicBezTo>
                      <a:cubicBezTo>
                        <a:pt x="178" y="58"/>
                        <a:pt x="221" y="64"/>
                        <a:pt x="221" y="83"/>
                      </a:cubicBezTo>
                      <a:cubicBezTo>
                        <a:pt x="221" y="83"/>
                        <a:pt x="221" y="83"/>
                        <a:pt x="221" y="161"/>
                      </a:cubicBezTo>
                      <a:cubicBezTo>
                        <a:pt x="247" y="160"/>
                        <a:pt x="289" y="155"/>
                        <a:pt x="289" y="137"/>
                      </a:cubicBezTo>
                      <a:cubicBezTo>
                        <a:pt x="289" y="23"/>
                        <a:pt x="289" y="23"/>
                        <a:pt x="289" y="23"/>
                      </a:cubicBezTo>
                      <a:cubicBezTo>
                        <a:pt x="289" y="5"/>
                        <a:pt x="245" y="0"/>
                        <a:pt x="219" y="0"/>
                      </a:cubicBezTo>
                      <a:close/>
                      <a:moveTo>
                        <a:pt x="219" y="39"/>
                      </a:moveTo>
                      <a:cubicBezTo>
                        <a:pt x="187" y="39"/>
                        <a:pt x="161" y="32"/>
                        <a:pt x="161" y="23"/>
                      </a:cubicBezTo>
                      <a:cubicBezTo>
                        <a:pt x="161" y="14"/>
                        <a:pt x="187" y="7"/>
                        <a:pt x="219" y="7"/>
                      </a:cubicBezTo>
                      <a:cubicBezTo>
                        <a:pt x="252" y="7"/>
                        <a:pt x="278" y="14"/>
                        <a:pt x="278" y="23"/>
                      </a:cubicBezTo>
                      <a:cubicBezTo>
                        <a:pt x="278" y="32"/>
                        <a:pt x="252" y="39"/>
                        <a:pt x="219" y="39"/>
                      </a:cubicBezTo>
                      <a:close/>
                      <a:moveTo>
                        <a:pt x="145" y="64"/>
                      </a:moveTo>
                      <a:cubicBezTo>
                        <a:pt x="119" y="64"/>
                        <a:pt x="75" y="69"/>
                        <a:pt x="75" y="88"/>
                      </a:cubicBezTo>
                      <a:cubicBezTo>
                        <a:pt x="75" y="202"/>
                        <a:pt x="75" y="202"/>
                        <a:pt x="75" y="202"/>
                      </a:cubicBezTo>
                      <a:cubicBezTo>
                        <a:pt x="75" y="220"/>
                        <a:pt x="119" y="225"/>
                        <a:pt x="145" y="225"/>
                      </a:cubicBezTo>
                      <a:cubicBezTo>
                        <a:pt x="171" y="225"/>
                        <a:pt x="215" y="220"/>
                        <a:pt x="215" y="202"/>
                      </a:cubicBezTo>
                      <a:cubicBezTo>
                        <a:pt x="215" y="88"/>
                        <a:pt x="215" y="88"/>
                        <a:pt x="215" y="88"/>
                      </a:cubicBezTo>
                      <a:cubicBezTo>
                        <a:pt x="215" y="69"/>
                        <a:pt x="171" y="64"/>
                        <a:pt x="145" y="64"/>
                      </a:cubicBezTo>
                      <a:close/>
                      <a:moveTo>
                        <a:pt x="145" y="103"/>
                      </a:moveTo>
                      <a:cubicBezTo>
                        <a:pt x="112" y="103"/>
                        <a:pt x="86" y="96"/>
                        <a:pt x="86" y="87"/>
                      </a:cubicBezTo>
                      <a:cubicBezTo>
                        <a:pt x="86" y="78"/>
                        <a:pt x="112" y="71"/>
                        <a:pt x="145" y="71"/>
                      </a:cubicBezTo>
                      <a:cubicBezTo>
                        <a:pt x="177" y="71"/>
                        <a:pt x="204" y="78"/>
                        <a:pt x="204" y="87"/>
                      </a:cubicBezTo>
                      <a:cubicBezTo>
                        <a:pt x="204" y="96"/>
                        <a:pt x="177" y="103"/>
                        <a:pt x="145" y="103"/>
                      </a:cubicBez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a:gradFill>
                      <a:gsLst>
                        <a:gs pos="0">
                          <a:srgbClr val="505050">
                            <a:lumMod val="0"/>
                            <a:lumOff val="100000"/>
                          </a:srgbClr>
                        </a:gs>
                        <a:gs pos="100000">
                          <a:srgbClr val="505050">
                            <a:lumMod val="0"/>
                            <a:lumOff val="100000"/>
                          </a:srgbClr>
                        </a:gs>
                      </a:gsLst>
                      <a:lin ang="5400000" scaled="0"/>
                    </a:gradFill>
                    <a:ea typeface="ＭＳ Ｐゴシック" charset="0"/>
                  </a:endParaRPr>
                </a:p>
              </p:txBody>
            </p:sp>
            <p:pic>
              <p:nvPicPr>
                <p:cNvPr id="180" name="Picture 179" descr="\\MAGNUM\Projects\Microsoft\Cloud Power FY12\Design\Icons\PNGs\Server_2.png"/>
                <p:cNvPicPr>
                  <a:picLocks noChangeAspect="1" noChangeArrowheads="1"/>
                </p:cNvPicPr>
                <p:nvPr/>
              </p:nvPicPr>
              <p:blipFill rotWithShape="1">
                <a:blip r:embed="rId3" cstate="print">
                  <a:lum bright="100000"/>
                </a:blip>
                <a:srcRect l="27992" t="9777" r="28409" b="9255"/>
                <a:stretch/>
              </p:blipFill>
              <p:spPr bwMode="auto">
                <a:xfrm>
                  <a:off x="5407605" y="4991367"/>
                  <a:ext cx="454121" cy="843324"/>
                </a:xfrm>
                <a:prstGeom prst="rect">
                  <a:avLst/>
                </a:prstGeom>
                <a:noFill/>
              </p:spPr>
            </p:pic>
          </p:grpSp>
          <p:sp>
            <p:nvSpPr>
              <p:cNvPr id="162" name="Oval 2"/>
              <p:cNvSpPr>
                <a:spLocks/>
              </p:cNvSpPr>
              <p:nvPr/>
            </p:nvSpPr>
            <p:spPr bwMode="auto">
              <a:xfrm>
                <a:off x="5502082" y="1928434"/>
                <a:ext cx="3785135" cy="1796637"/>
              </a:xfrm>
              <a:custGeom>
                <a:avLst/>
                <a:gdLst/>
                <a:ahLst/>
                <a:cxnLst/>
                <a:rect l="l" t="t" r="r" b="b"/>
                <a:pathLst>
                  <a:path w="2488679" h="1722978">
                    <a:moveTo>
                      <a:pt x="1568924" y="0"/>
                    </a:moveTo>
                    <a:cubicBezTo>
                      <a:pt x="1889013" y="0"/>
                      <a:pt x="2148497" y="259484"/>
                      <a:pt x="2148497" y="579573"/>
                    </a:cubicBezTo>
                    <a:cubicBezTo>
                      <a:pt x="2148497" y="628390"/>
                      <a:pt x="2142461" y="675798"/>
                      <a:pt x="2129199" y="720614"/>
                    </a:cubicBezTo>
                    <a:cubicBezTo>
                      <a:pt x="2337950" y="784181"/>
                      <a:pt x="2488679" y="978799"/>
                      <a:pt x="2488679" y="1208622"/>
                    </a:cubicBezTo>
                    <a:cubicBezTo>
                      <a:pt x="2488679" y="1492693"/>
                      <a:pt x="2258394" y="1722978"/>
                      <a:pt x="1974323" y="1722978"/>
                    </a:cubicBezTo>
                    <a:lnTo>
                      <a:pt x="1974313" y="1722977"/>
                    </a:lnTo>
                    <a:lnTo>
                      <a:pt x="563842" y="1722977"/>
                    </a:lnTo>
                    <a:cubicBezTo>
                      <a:pt x="563839" y="1722978"/>
                      <a:pt x="563836" y="1722978"/>
                      <a:pt x="563832" y="1722978"/>
                    </a:cubicBezTo>
                    <a:cubicBezTo>
                      <a:pt x="252436" y="1722978"/>
                      <a:pt x="0" y="1470542"/>
                      <a:pt x="0" y="1159146"/>
                    </a:cubicBezTo>
                    <a:cubicBezTo>
                      <a:pt x="0" y="944117"/>
                      <a:pt x="120370" y="757203"/>
                      <a:pt x="298654" y="664433"/>
                    </a:cubicBezTo>
                    <a:cubicBezTo>
                      <a:pt x="297817" y="661589"/>
                      <a:pt x="297788" y="658721"/>
                      <a:pt x="297788" y="655847"/>
                    </a:cubicBezTo>
                    <a:cubicBezTo>
                      <a:pt x="297788" y="426683"/>
                      <a:pt x="483562" y="240909"/>
                      <a:pt x="712726" y="240909"/>
                    </a:cubicBezTo>
                    <a:cubicBezTo>
                      <a:pt x="838046" y="240909"/>
                      <a:pt x="950390" y="296465"/>
                      <a:pt x="1025124" y="385461"/>
                    </a:cubicBezTo>
                    <a:cubicBezTo>
                      <a:pt x="1102977" y="160464"/>
                      <a:pt x="1317212" y="0"/>
                      <a:pt x="1568924" y="0"/>
                    </a:cubicBez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95117" tIns="47558" rIns="47558" bIns="95117" numCol="1" spcCol="0" rtlCol="0" fromWordArt="0" anchor="b" anchorCtr="0" forceAA="0" compatLnSpc="1">
                <a:prstTxWarp prst="textNoShape">
                  <a:avLst/>
                </a:prstTxWarp>
                <a:noAutofit/>
              </a:bodyPr>
              <a:lstStyle/>
              <a:p>
                <a:pPr algn="ctr" defTabSz="950843" fontAlgn="base">
                  <a:spcBef>
                    <a:spcPct val="0"/>
                  </a:spcBef>
                  <a:spcAft>
                    <a:spcPct val="0"/>
                  </a:spcAft>
                </a:pPr>
                <a:endParaRPr lang="en-US" sz="1873" kern="0" spc="-52" dirty="0">
                  <a:gradFill>
                    <a:gsLst>
                      <a:gs pos="0">
                        <a:srgbClr val="505050">
                          <a:lumMod val="0"/>
                          <a:lumOff val="100000"/>
                        </a:srgbClr>
                      </a:gs>
                      <a:gs pos="100000">
                        <a:srgbClr val="505050">
                          <a:lumMod val="0"/>
                          <a:lumOff val="100000"/>
                        </a:srgbClr>
                      </a:gs>
                    </a:gsLst>
                    <a:lin ang="5400000" scaled="0"/>
                  </a:gradFill>
                  <a:ea typeface="Segoe UI" pitchFamily="34" charset="0"/>
                  <a:cs typeface="Segoe UI" pitchFamily="34" charset="0"/>
                </a:endParaRPr>
              </a:p>
            </p:txBody>
          </p:sp>
          <p:grpSp>
            <p:nvGrpSpPr>
              <p:cNvPr id="163" name="Group 162"/>
              <p:cNvGrpSpPr/>
              <p:nvPr/>
            </p:nvGrpSpPr>
            <p:grpSpPr>
              <a:xfrm>
                <a:off x="6160844" y="2568415"/>
                <a:ext cx="2312809" cy="461667"/>
                <a:chOff x="4035383" y="3093929"/>
                <a:chExt cx="2312809" cy="479836"/>
              </a:xfrm>
            </p:grpSpPr>
            <p:grpSp>
              <p:nvGrpSpPr>
                <p:cNvPr id="165" name="Group 164"/>
                <p:cNvGrpSpPr/>
                <p:nvPr/>
              </p:nvGrpSpPr>
              <p:grpSpPr>
                <a:xfrm>
                  <a:off x="4035383" y="3093929"/>
                  <a:ext cx="1834454" cy="479836"/>
                  <a:chOff x="4851301" y="3410234"/>
                  <a:chExt cx="1492169" cy="390305"/>
                </a:xfrm>
              </p:grpSpPr>
              <p:grpSp>
                <p:nvGrpSpPr>
                  <p:cNvPr id="167" name="Group 166"/>
                  <p:cNvGrpSpPr/>
                  <p:nvPr/>
                </p:nvGrpSpPr>
                <p:grpSpPr>
                  <a:xfrm>
                    <a:off x="4851301" y="3410234"/>
                    <a:ext cx="246721" cy="390305"/>
                    <a:chOff x="14996645" y="2106809"/>
                    <a:chExt cx="240762" cy="380880"/>
                  </a:xfrm>
                </p:grpSpPr>
                <p:sp>
                  <p:nvSpPr>
                    <p:cNvPr id="175" name="Freeform 14"/>
                    <p:cNvSpPr>
                      <a:spLocks noEditPoints="1"/>
                    </p:cNvSpPr>
                    <p:nvPr/>
                  </p:nvSpPr>
                  <p:spPr bwMode="auto">
                    <a:xfrm>
                      <a:off x="15047647" y="2231580"/>
                      <a:ext cx="138699" cy="131339"/>
                    </a:xfrm>
                    <a:custGeom>
                      <a:avLst/>
                      <a:gdLst>
                        <a:gd name="T0" fmla="*/ 52 w 117"/>
                        <a:gd name="T1" fmla="*/ 9 h 117"/>
                        <a:gd name="T2" fmla="*/ 117 w 117"/>
                        <a:gd name="T3" fmla="*/ 0 h 117"/>
                        <a:gd name="T4" fmla="*/ 117 w 117"/>
                        <a:gd name="T5" fmla="*/ 57 h 117"/>
                        <a:gd name="T6" fmla="*/ 52 w 117"/>
                        <a:gd name="T7" fmla="*/ 57 h 117"/>
                        <a:gd name="T8" fmla="*/ 52 w 117"/>
                        <a:gd name="T9" fmla="*/ 9 h 117"/>
                        <a:gd name="T10" fmla="*/ 52 w 117"/>
                        <a:gd name="T11" fmla="*/ 9 h 117"/>
                        <a:gd name="T12" fmla="*/ 50 w 117"/>
                        <a:gd name="T13" fmla="*/ 57 h 117"/>
                        <a:gd name="T14" fmla="*/ 50 w 117"/>
                        <a:gd name="T15" fmla="*/ 9 h 117"/>
                        <a:gd name="T16" fmla="*/ 0 w 117"/>
                        <a:gd name="T17" fmla="*/ 16 h 117"/>
                        <a:gd name="T18" fmla="*/ 0 w 117"/>
                        <a:gd name="T19" fmla="*/ 57 h 117"/>
                        <a:gd name="T20" fmla="*/ 50 w 117"/>
                        <a:gd name="T21" fmla="*/ 57 h 117"/>
                        <a:gd name="T22" fmla="*/ 50 w 117"/>
                        <a:gd name="T23" fmla="*/ 57 h 117"/>
                        <a:gd name="T24" fmla="*/ 52 w 117"/>
                        <a:gd name="T25" fmla="*/ 59 h 117"/>
                        <a:gd name="T26" fmla="*/ 52 w 117"/>
                        <a:gd name="T27" fmla="*/ 108 h 117"/>
                        <a:gd name="T28" fmla="*/ 117 w 117"/>
                        <a:gd name="T29" fmla="*/ 117 h 117"/>
                        <a:gd name="T30" fmla="*/ 117 w 117"/>
                        <a:gd name="T31" fmla="*/ 59 h 117"/>
                        <a:gd name="T32" fmla="*/ 52 w 117"/>
                        <a:gd name="T33" fmla="*/ 59 h 117"/>
                        <a:gd name="T34" fmla="*/ 52 w 117"/>
                        <a:gd name="T35" fmla="*/ 59 h 117"/>
                        <a:gd name="T36" fmla="*/ 50 w 117"/>
                        <a:gd name="T37" fmla="*/ 59 h 117"/>
                        <a:gd name="T38" fmla="*/ 0 w 117"/>
                        <a:gd name="T39" fmla="*/ 59 h 117"/>
                        <a:gd name="T40" fmla="*/ 0 w 117"/>
                        <a:gd name="T41" fmla="*/ 100 h 117"/>
                        <a:gd name="T42" fmla="*/ 50 w 117"/>
                        <a:gd name="T43" fmla="*/ 107 h 117"/>
                        <a:gd name="T44" fmla="*/ 50 w 117"/>
                        <a:gd name="T45" fmla="*/ 59 h 117"/>
                        <a:gd name="T46" fmla="*/ 50 w 117"/>
                        <a:gd name="T4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7">
                          <a:moveTo>
                            <a:pt x="52" y="9"/>
                          </a:moveTo>
                          <a:cubicBezTo>
                            <a:pt x="117" y="0"/>
                            <a:pt x="117" y="0"/>
                            <a:pt x="117" y="0"/>
                          </a:cubicBezTo>
                          <a:cubicBezTo>
                            <a:pt x="117" y="57"/>
                            <a:pt x="117" y="57"/>
                            <a:pt x="117" y="57"/>
                          </a:cubicBezTo>
                          <a:cubicBezTo>
                            <a:pt x="52" y="57"/>
                            <a:pt x="52" y="57"/>
                            <a:pt x="52" y="57"/>
                          </a:cubicBezTo>
                          <a:cubicBezTo>
                            <a:pt x="52" y="9"/>
                            <a:pt x="52" y="9"/>
                            <a:pt x="52" y="9"/>
                          </a:cubicBezTo>
                          <a:cubicBezTo>
                            <a:pt x="52" y="9"/>
                            <a:pt x="52" y="9"/>
                            <a:pt x="52" y="9"/>
                          </a:cubicBezTo>
                          <a:close/>
                          <a:moveTo>
                            <a:pt x="50" y="57"/>
                          </a:moveTo>
                          <a:cubicBezTo>
                            <a:pt x="50" y="9"/>
                            <a:pt x="50" y="9"/>
                            <a:pt x="50" y="9"/>
                          </a:cubicBezTo>
                          <a:cubicBezTo>
                            <a:pt x="0" y="16"/>
                            <a:pt x="0" y="16"/>
                            <a:pt x="0" y="16"/>
                          </a:cubicBezTo>
                          <a:cubicBezTo>
                            <a:pt x="0" y="57"/>
                            <a:pt x="0" y="57"/>
                            <a:pt x="0" y="57"/>
                          </a:cubicBezTo>
                          <a:cubicBezTo>
                            <a:pt x="50" y="57"/>
                            <a:pt x="50" y="57"/>
                            <a:pt x="50" y="57"/>
                          </a:cubicBezTo>
                          <a:cubicBezTo>
                            <a:pt x="50" y="57"/>
                            <a:pt x="50" y="57"/>
                            <a:pt x="50" y="57"/>
                          </a:cubicBezTo>
                          <a:close/>
                          <a:moveTo>
                            <a:pt x="52" y="59"/>
                          </a:moveTo>
                          <a:cubicBezTo>
                            <a:pt x="52" y="108"/>
                            <a:pt x="52" y="108"/>
                            <a:pt x="52" y="108"/>
                          </a:cubicBezTo>
                          <a:cubicBezTo>
                            <a:pt x="117" y="117"/>
                            <a:pt x="117" y="117"/>
                            <a:pt x="117" y="117"/>
                          </a:cubicBezTo>
                          <a:cubicBezTo>
                            <a:pt x="117" y="59"/>
                            <a:pt x="117" y="59"/>
                            <a:pt x="117" y="59"/>
                          </a:cubicBezTo>
                          <a:cubicBezTo>
                            <a:pt x="52" y="59"/>
                            <a:pt x="52" y="59"/>
                            <a:pt x="52" y="59"/>
                          </a:cubicBezTo>
                          <a:cubicBezTo>
                            <a:pt x="52" y="59"/>
                            <a:pt x="52" y="59"/>
                            <a:pt x="52" y="59"/>
                          </a:cubicBezTo>
                          <a:close/>
                          <a:moveTo>
                            <a:pt x="50" y="59"/>
                          </a:moveTo>
                          <a:cubicBezTo>
                            <a:pt x="0" y="59"/>
                            <a:pt x="0" y="59"/>
                            <a:pt x="0" y="59"/>
                          </a:cubicBezTo>
                          <a:cubicBezTo>
                            <a:pt x="0" y="100"/>
                            <a:pt x="0" y="100"/>
                            <a:pt x="0" y="100"/>
                          </a:cubicBezTo>
                          <a:cubicBezTo>
                            <a:pt x="50" y="107"/>
                            <a:pt x="50" y="107"/>
                            <a:pt x="50" y="107"/>
                          </a:cubicBezTo>
                          <a:cubicBezTo>
                            <a:pt x="50" y="59"/>
                            <a:pt x="50" y="59"/>
                            <a:pt x="50" y="59"/>
                          </a:cubicBezTo>
                          <a:cubicBezTo>
                            <a:pt x="50" y="59"/>
                            <a:pt x="50" y="59"/>
                            <a:pt x="50"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0707">
                        <a:defRPr/>
                      </a:pPr>
                      <a:endParaRPr lang="en-US" sz="1977" kern="0" dirty="0">
                        <a:gradFill>
                          <a:gsLst>
                            <a:gs pos="0">
                              <a:srgbClr val="505050">
                                <a:lumMod val="0"/>
                                <a:lumOff val="100000"/>
                              </a:srgbClr>
                            </a:gs>
                            <a:gs pos="100000">
                              <a:srgbClr val="505050">
                                <a:lumMod val="0"/>
                                <a:lumOff val="100000"/>
                              </a:srgbClr>
                            </a:gs>
                          </a:gsLst>
                          <a:lin ang="5400000" scaled="0"/>
                        </a:gradFill>
                        <a:ea typeface="ＭＳ Ｐゴシック" charset="0"/>
                      </a:endParaRPr>
                    </a:p>
                  </p:txBody>
                </p:sp>
                <p:sp>
                  <p:nvSpPr>
                    <p:cNvPr id="176" name="Freeform 138"/>
                    <p:cNvSpPr>
                      <a:spLocks noEditPoints="1"/>
                    </p:cNvSpPr>
                    <p:nvPr/>
                  </p:nvSpPr>
                  <p:spPr bwMode="auto">
                    <a:xfrm>
                      <a:off x="14996645" y="2106809"/>
                      <a:ext cx="240762" cy="380880"/>
                    </a:xfrm>
                    <a:custGeom>
                      <a:avLst/>
                      <a:gdLst>
                        <a:gd name="T0" fmla="*/ 427 w 463"/>
                        <a:gd name="T1" fmla="*/ 0 h 773"/>
                        <a:gd name="T2" fmla="*/ 42 w 463"/>
                        <a:gd name="T3" fmla="*/ 0 h 773"/>
                        <a:gd name="T4" fmla="*/ 0 w 463"/>
                        <a:gd name="T5" fmla="*/ 35 h 773"/>
                        <a:gd name="T6" fmla="*/ 0 w 463"/>
                        <a:gd name="T7" fmla="*/ 733 h 773"/>
                        <a:gd name="T8" fmla="*/ 42 w 463"/>
                        <a:gd name="T9" fmla="*/ 773 h 773"/>
                        <a:gd name="T10" fmla="*/ 427 w 463"/>
                        <a:gd name="T11" fmla="*/ 773 h 773"/>
                        <a:gd name="T12" fmla="*/ 463 w 463"/>
                        <a:gd name="T13" fmla="*/ 733 h 773"/>
                        <a:gd name="T14" fmla="*/ 463 w 463"/>
                        <a:gd name="T15" fmla="*/ 35 h 773"/>
                        <a:gd name="T16" fmla="*/ 427 w 463"/>
                        <a:gd name="T17" fmla="*/ 0 h 773"/>
                        <a:gd name="T18" fmla="*/ 152 w 463"/>
                        <a:gd name="T19" fmla="*/ 730 h 773"/>
                        <a:gd name="T20" fmla="*/ 139 w 463"/>
                        <a:gd name="T21" fmla="*/ 743 h 773"/>
                        <a:gd name="T22" fmla="*/ 112 w 463"/>
                        <a:gd name="T23" fmla="*/ 743 h 773"/>
                        <a:gd name="T24" fmla="*/ 99 w 463"/>
                        <a:gd name="T25" fmla="*/ 730 h 773"/>
                        <a:gd name="T26" fmla="*/ 99 w 463"/>
                        <a:gd name="T27" fmla="*/ 722 h 773"/>
                        <a:gd name="T28" fmla="*/ 112 w 463"/>
                        <a:gd name="T29" fmla="*/ 709 h 773"/>
                        <a:gd name="T30" fmla="*/ 139 w 463"/>
                        <a:gd name="T31" fmla="*/ 709 h 773"/>
                        <a:gd name="T32" fmla="*/ 152 w 463"/>
                        <a:gd name="T33" fmla="*/ 722 h 773"/>
                        <a:gd name="T34" fmla="*/ 152 w 463"/>
                        <a:gd name="T35" fmla="*/ 730 h 773"/>
                        <a:gd name="T36" fmla="*/ 263 w 463"/>
                        <a:gd name="T37" fmla="*/ 724 h 773"/>
                        <a:gd name="T38" fmla="*/ 247 w 463"/>
                        <a:gd name="T39" fmla="*/ 743 h 773"/>
                        <a:gd name="T40" fmla="*/ 219 w 463"/>
                        <a:gd name="T41" fmla="*/ 743 h 773"/>
                        <a:gd name="T42" fmla="*/ 202 w 463"/>
                        <a:gd name="T43" fmla="*/ 724 h 773"/>
                        <a:gd name="T44" fmla="*/ 202 w 463"/>
                        <a:gd name="T45" fmla="*/ 716 h 773"/>
                        <a:gd name="T46" fmla="*/ 219 w 463"/>
                        <a:gd name="T47" fmla="*/ 699 h 773"/>
                        <a:gd name="T48" fmla="*/ 247 w 463"/>
                        <a:gd name="T49" fmla="*/ 699 h 773"/>
                        <a:gd name="T50" fmla="*/ 263 w 463"/>
                        <a:gd name="T51" fmla="*/ 716 h 773"/>
                        <a:gd name="T52" fmla="*/ 263 w 463"/>
                        <a:gd name="T53" fmla="*/ 724 h 773"/>
                        <a:gd name="T54" fmla="*/ 366 w 463"/>
                        <a:gd name="T55" fmla="*/ 730 h 773"/>
                        <a:gd name="T56" fmla="*/ 354 w 463"/>
                        <a:gd name="T57" fmla="*/ 743 h 773"/>
                        <a:gd name="T58" fmla="*/ 326 w 463"/>
                        <a:gd name="T59" fmla="*/ 743 h 773"/>
                        <a:gd name="T60" fmla="*/ 314 w 463"/>
                        <a:gd name="T61" fmla="*/ 730 h 773"/>
                        <a:gd name="T62" fmla="*/ 314 w 463"/>
                        <a:gd name="T63" fmla="*/ 722 h 773"/>
                        <a:gd name="T64" fmla="*/ 326 w 463"/>
                        <a:gd name="T65" fmla="*/ 709 h 773"/>
                        <a:gd name="T66" fmla="*/ 354 w 463"/>
                        <a:gd name="T67" fmla="*/ 709 h 773"/>
                        <a:gd name="T68" fmla="*/ 366 w 463"/>
                        <a:gd name="T69" fmla="*/ 722 h 773"/>
                        <a:gd name="T70" fmla="*/ 366 w 463"/>
                        <a:gd name="T71" fmla="*/ 730 h 773"/>
                        <a:gd name="T72" fmla="*/ 417 w 463"/>
                        <a:gd name="T73" fmla="*/ 644 h 773"/>
                        <a:gd name="T74" fmla="*/ 394 w 463"/>
                        <a:gd name="T75" fmla="*/ 671 h 773"/>
                        <a:gd name="T76" fmla="*/ 74 w 463"/>
                        <a:gd name="T77" fmla="*/ 671 h 773"/>
                        <a:gd name="T78" fmla="*/ 49 w 463"/>
                        <a:gd name="T79" fmla="*/ 644 h 773"/>
                        <a:gd name="T80" fmla="*/ 49 w 463"/>
                        <a:gd name="T81" fmla="*/ 67 h 773"/>
                        <a:gd name="T82" fmla="*/ 74 w 463"/>
                        <a:gd name="T83" fmla="*/ 46 h 773"/>
                        <a:gd name="T84" fmla="*/ 394 w 463"/>
                        <a:gd name="T85" fmla="*/ 46 h 773"/>
                        <a:gd name="T86" fmla="*/ 417 w 463"/>
                        <a:gd name="T87" fmla="*/ 67 h 773"/>
                        <a:gd name="T88" fmla="*/ 417 w 463"/>
                        <a:gd name="T89" fmla="*/ 64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3" h="773">
                          <a:moveTo>
                            <a:pt x="427" y="0"/>
                          </a:moveTo>
                          <a:cubicBezTo>
                            <a:pt x="42" y="0"/>
                            <a:pt x="42" y="0"/>
                            <a:pt x="42" y="0"/>
                          </a:cubicBezTo>
                          <a:cubicBezTo>
                            <a:pt x="19" y="0"/>
                            <a:pt x="0" y="17"/>
                            <a:pt x="0" y="35"/>
                          </a:cubicBezTo>
                          <a:cubicBezTo>
                            <a:pt x="0" y="733"/>
                            <a:pt x="0" y="733"/>
                            <a:pt x="0" y="733"/>
                          </a:cubicBezTo>
                          <a:cubicBezTo>
                            <a:pt x="0" y="756"/>
                            <a:pt x="17" y="773"/>
                            <a:pt x="42" y="773"/>
                          </a:cubicBezTo>
                          <a:cubicBezTo>
                            <a:pt x="427" y="773"/>
                            <a:pt x="427" y="773"/>
                            <a:pt x="427" y="773"/>
                          </a:cubicBezTo>
                          <a:cubicBezTo>
                            <a:pt x="448" y="773"/>
                            <a:pt x="463" y="756"/>
                            <a:pt x="463" y="733"/>
                          </a:cubicBezTo>
                          <a:cubicBezTo>
                            <a:pt x="463" y="35"/>
                            <a:pt x="463" y="35"/>
                            <a:pt x="463" y="35"/>
                          </a:cubicBezTo>
                          <a:cubicBezTo>
                            <a:pt x="463" y="19"/>
                            <a:pt x="451" y="0"/>
                            <a:pt x="427" y="0"/>
                          </a:cubicBezTo>
                          <a:close/>
                          <a:moveTo>
                            <a:pt x="152" y="730"/>
                          </a:moveTo>
                          <a:cubicBezTo>
                            <a:pt x="152" y="737"/>
                            <a:pt x="146" y="743"/>
                            <a:pt x="139" y="743"/>
                          </a:cubicBezTo>
                          <a:cubicBezTo>
                            <a:pt x="112" y="743"/>
                            <a:pt x="112" y="743"/>
                            <a:pt x="112" y="743"/>
                          </a:cubicBezTo>
                          <a:cubicBezTo>
                            <a:pt x="106" y="743"/>
                            <a:pt x="99" y="737"/>
                            <a:pt x="99" y="730"/>
                          </a:cubicBezTo>
                          <a:cubicBezTo>
                            <a:pt x="99" y="722"/>
                            <a:pt x="99" y="722"/>
                            <a:pt x="99" y="722"/>
                          </a:cubicBezTo>
                          <a:cubicBezTo>
                            <a:pt x="99" y="714"/>
                            <a:pt x="106" y="709"/>
                            <a:pt x="112" y="709"/>
                          </a:cubicBezTo>
                          <a:cubicBezTo>
                            <a:pt x="139" y="709"/>
                            <a:pt x="139" y="709"/>
                            <a:pt x="139" y="709"/>
                          </a:cubicBezTo>
                          <a:cubicBezTo>
                            <a:pt x="146" y="709"/>
                            <a:pt x="152" y="714"/>
                            <a:pt x="152" y="722"/>
                          </a:cubicBezTo>
                          <a:cubicBezTo>
                            <a:pt x="152" y="730"/>
                            <a:pt x="152" y="730"/>
                            <a:pt x="152" y="730"/>
                          </a:cubicBezTo>
                          <a:close/>
                          <a:moveTo>
                            <a:pt x="263" y="724"/>
                          </a:moveTo>
                          <a:cubicBezTo>
                            <a:pt x="263" y="735"/>
                            <a:pt x="255" y="743"/>
                            <a:pt x="247" y="743"/>
                          </a:cubicBezTo>
                          <a:cubicBezTo>
                            <a:pt x="219" y="743"/>
                            <a:pt x="219" y="743"/>
                            <a:pt x="219" y="743"/>
                          </a:cubicBezTo>
                          <a:cubicBezTo>
                            <a:pt x="211" y="743"/>
                            <a:pt x="202" y="735"/>
                            <a:pt x="202" y="724"/>
                          </a:cubicBezTo>
                          <a:cubicBezTo>
                            <a:pt x="202" y="716"/>
                            <a:pt x="202" y="716"/>
                            <a:pt x="202" y="716"/>
                          </a:cubicBezTo>
                          <a:cubicBezTo>
                            <a:pt x="202" y="705"/>
                            <a:pt x="209" y="699"/>
                            <a:pt x="219" y="699"/>
                          </a:cubicBezTo>
                          <a:cubicBezTo>
                            <a:pt x="247" y="699"/>
                            <a:pt x="247" y="699"/>
                            <a:pt x="247" y="699"/>
                          </a:cubicBezTo>
                          <a:cubicBezTo>
                            <a:pt x="255" y="699"/>
                            <a:pt x="263" y="705"/>
                            <a:pt x="263" y="716"/>
                          </a:cubicBezTo>
                          <a:cubicBezTo>
                            <a:pt x="263" y="724"/>
                            <a:pt x="263" y="724"/>
                            <a:pt x="263" y="724"/>
                          </a:cubicBezTo>
                          <a:close/>
                          <a:moveTo>
                            <a:pt x="366" y="730"/>
                          </a:moveTo>
                          <a:cubicBezTo>
                            <a:pt x="366" y="737"/>
                            <a:pt x="360" y="743"/>
                            <a:pt x="354" y="743"/>
                          </a:cubicBezTo>
                          <a:cubicBezTo>
                            <a:pt x="326" y="743"/>
                            <a:pt x="326" y="743"/>
                            <a:pt x="326" y="743"/>
                          </a:cubicBezTo>
                          <a:cubicBezTo>
                            <a:pt x="320" y="743"/>
                            <a:pt x="314" y="737"/>
                            <a:pt x="314" y="730"/>
                          </a:cubicBezTo>
                          <a:cubicBezTo>
                            <a:pt x="314" y="722"/>
                            <a:pt x="314" y="722"/>
                            <a:pt x="314" y="722"/>
                          </a:cubicBezTo>
                          <a:cubicBezTo>
                            <a:pt x="314" y="714"/>
                            <a:pt x="320" y="709"/>
                            <a:pt x="326" y="709"/>
                          </a:cubicBezTo>
                          <a:cubicBezTo>
                            <a:pt x="354" y="709"/>
                            <a:pt x="354" y="709"/>
                            <a:pt x="354" y="709"/>
                          </a:cubicBezTo>
                          <a:cubicBezTo>
                            <a:pt x="360" y="709"/>
                            <a:pt x="366" y="714"/>
                            <a:pt x="366" y="722"/>
                          </a:cubicBezTo>
                          <a:cubicBezTo>
                            <a:pt x="366" y="730"/>
                            <a:pt x="366" y="730"/>
                            <a:pt x="366" y="730"/>
                          </a:cubicBezTo>
                          <a:close/>
                          <a:moveTo>
                            <a:pt x="417" y="644"/>
                          </a:moveTo>
                          <a:cubicBezTo>
                            <a:pt x="417" y="657"/>
                            <a:pt x="409" y="671"/>
                            <a:pt x="394" y="671"/>
                          </a:cubicBezTo>
                          <a:cubicBezTo>
                            <a:pt x="74" y="671"/>
                            <a:pt x="74" y="671"/>
                            <a:pt x="74" y="671"/>
                          </a:cubicBezTo>
                          <a:cubicBezTo>
                            <a:pt x="59" y="671"/>
                            <a:pt x="49" y="659"/>
                            <a:pt x="49" y="644"/>
                          </a:cubicBezTo>
                          <a:cubicBezTo>
                            <a:pt x="49" y="67"/>
                            <a:pt x="49" y="67"/>
                            <a:pt x="49" y="67"/>
                          </a:cubicBezTo>
                          <a:cubicBezTo>
                            <a:pt x="49" y="50"/>
                            <a:pt x="61" y="46"/>
                            <a:pt x="74" y="46"/>
                          </a:cubicBezTo>
                          <a:cubicBezTo>
                            <a:pt x="394" y="46"/>
                            <a:pt x="394" y="46"/>
                            <a:pt x="394" y="46"/>
                          </a:cubicBezTo>
                          <a:cubicBezTo>
                            <a:pt x="404" y="46"/>
                            <a:pt x="417" y="48"/>
                            <a:pt x="417" y="67"/>
                          </a:cubicBezTo>
                          <a:cubicBezTo>
                            <a:pt x="417" y="644"/>
                            <a:pt x="417" y="644"/>
                            <a:pt x="417" y="644"/>
                          </a:cubicBezTo>
                          <a:close/>
                        </a:path>
                      </a:pathLst>
                    </a:custGeom>
                    <a:solidFill>
                      <a:srgbClr val="FFFFFF"/>
                    </a:solidFill>
                    <a:ln>
                      <a:noFill/>
                    </a:ln>
                  </p:spPr>
                  <p:txBody>
                    <a:bodyPr vert="horz" wrap="square" lIns="95117" tIns="47558" rIns="95117" bIns="47558" numCol="1" anchor="t" anchorCtr="0" compatLnSpc="1">
                      <a:prstTxWarp prst="textNoShape">
                        <a:avLst/>
                      </a:prstTxWarp>
                    </a:bodyPr>
                    <a:lstStyle/>
                    <a:p>
                      <a:pPr defTabSz="950707">
                        <a:defRPr/>
                      </a:pPr>
                      <a:endParaRPr lang="en-US" sz="1977" kern="0" dirty="0">
                        <a:gradFill>
                          <a:gsLst>
                            <a:gs pos="0">
                              <a:srgbClr val="505050">
                                <a:lumMod val="0"/>
                                <a:lumOff val="100000"/>
                              </a:srgbClr>
                            </a:gs>
                            <a:gs pos="100000">
                              <a:srgbClr val="505050">
                                <a:lumMod val="0"/>
                                <a:lumOff val="100000"/>
                              </a:srgbClr>
                            </a:gs>
                          </a:gsLst>
                          <a:lin ang="5400000" scaled="0"/>
                        </a:gradFill>
                        <a:ea typeface="ＭＳ Ｐゴシック" charset="0"/>
                      </a:endParaRPr>
                    </a:p>
                  </p:txBody>
                </p:sp>
              </p:grpSp>
              <p:grpSp>
                <p:nvGrpSpPr>
                  <p:cNvPr id="168" name="Group 167"/>
                  <p:cNvGrpSpPr/>
                  <p:nvPr/>
                </p:nvGrpSpPr>
                <p:grpSpPr>
                  <a:xfrm>
                    <a:off x="5630264" y="3410234"/>
                    <a:ext cx="246721" cy="390305"/>
                    <a:chOff x="14034083" y="1015093"/>
                    <a:chExt cx="240762" cy="380880"/>
                  </a:xfrm>
                </p:grpSpPr>
                <p:pic>
                  <p:nvPicPr>
                    <p:cNvPr id="173" name="Picture 172" descr="http://dev.voxmobile.com/wp-content/uploads/2011/03/android_logo.png">
                      <a:hlinkClick r:id="rId4"/>
                    </p:cNvPr>
                    <p:cNvPicPr>
                      <a:picLocks noChangeAspect="1" noChangeArrowheads="1"/>
                    </p:cNvPicPr>
                    <p:nvPr/>
                  </p:nvPicPr>
                  <p:blipFill rotWithShape="1">
                    <a:blip r:embed="rId5" cstate="print">
                      <a:biLevel thresh="50000"/>
                      <a:extLst>
                        <a:ext uri="{28A0092B-C50C-407E-A947-70E740481C1C}">
                          <a14:useLocalDpi xmlns:a14="http://schemas.microsoft.com/office/drawing/2010/main" val="0"/>
                        </a:ext>
                      </a:extLst>
                    </a:blip>
                    <a:srcRect l="21197" r="20195"/>
                    <a:stretch/>
                  </p:blipFill>
                  <p:spPr bwMode="auto">
                    <a:xfrm>
                      <a:off x="14079743" y="1103422"/>
                      <a:ext cx="153497" cy="194734"/>
                    </a:xfrm>
                    <a:prstGeom prst="rect">
                      <a:avLst/>
                    </a:prstGeom>
                    <a:noFill/>
                    <a:extLst>
                      <a:ext uri="{909E8E84-426E-40DD-AFC4-6F175D3DCCD1}">
                        <a14:hiddenFill xmlns:a14="http://schemas.microsoft.com/office/drawing/2010/main">
                          <a:solidFill>
                            <a:srgbClr val="FFFFFF"/>
                          </a:solidFill>
                        </a14:hiddenFill>
                      </a:ext>
                    </a:extLst>
                  </p:spPr>
                </p:pic>
                <p:sp>
                  <p:nvSpPr>
                    <p:cNvPr id="174" name="Freeform 138"/>
                    <p:cNvSpPr>
                      <a:spLocks noEditPoints="1"/>
                    </p:cNvSpPr>
                    <p:nvPr/>
                  </p:nvSpPr>
                  <p:spPr bwMode="auto">
                    <a:xfrm>
                      <a:off x="14034083" y="1015093"/>
                      <a:ext cx="240762" cy="380880"/>
                    </a:xfrm>
                    <a:custGeom>
                      <a:avLst/>
                      <a:gdLst>
                        <a:gd name="T0" fmla="*/ 427 w 463"/>
                        <a:gd name="T1" fmla="*/ 0 h 773"/>
                        <a:gd name="T2" fmla="*/ 42 w 463"/>
                        <a:gd name="T3" fmla="*/ 0 h 773"/>
                        <a:gd name="T4" fmla="*/ 0 w 463"/>
                        <a:gd name="T5" fmla="*/ 35 h 773"/>
                        <a:gd name="T6" fmla="*/ 0 w 463"/>
                        <a:gd name="T7" fmla="*/ 733 h 773"/>
                        <a:gd name="T8" fmla="*/ 42 w 463"/>
                        <a:gd name="T9" fmla="*/ 773 h 773"/>
                        <a:gd name="T10" fmla="*/ 427 w 463"/>
                        <a:gd name="T11" fmla="*/ 773 h 773"/>
                        <a:gd name="T12" fmla="*/ 463 w 463"/>
                        <a:gd name="T13" fmla="*/ 733 h 773"/>
                        <a:gd name="T14" fmla="*/ 463 w 463"/>
                        <a:gd name="T15" fmla="*/ 35 h 773"/>
                        <a:gd name="T16" fmla="*/ 427 w 463"/>
                        <a:gd name="T17" fmla="*/ 0 h 773"/>
                        <a:gd name="T18" fmla="*/ 152 w 463"/>
                        <a:gd name="T19" fmla="*/ 730 h 773"/>
                        <a:gd name="T20" fmla="*/ 139 w 463"/>
                        <a:gd name="T21" fmla="*/ 743 h 773"/>
                        <a:gd name="T22" fmla="*/ 112 w 463"/>
                        <a:gd name="T23" fmla="*/ 743 h 773"/>
                        <a:gd name="T24" fmla="*/ 99 w 463"/>
                        <a:gd name="T25" fmla="*/ 730 h 773"/>
                        <a:gd name="T26" fmla="*/ 99 w 463"/>
                        <a:gd name="T27" fmla="*/ 722 h 773"/>
                        <a:gd name="T28" fmla="*/ 112 w 463"/>
                        <a:gd name="T29" fmla="*/ 709 h 773"/>
                        <a:gd name="T30" fmla="*/ 139 w 463"/>
                        <a:gd name="T31" fmla="*/ 709 h 773"/>
                        <a:gd name="T32" fmla="*/ 152 w 463"/>
                        <a:gd name="T33" fmla="*/ 722 h 773"/>
                        <a:gd name="T34" fmla="*/ 152 w 463"/>
                        <a:gd name="T35" fmla="*/ 730 h 773"/>
                        <a:gd name="T36" fmla="*/ 263 w 463"/>
                        <a:gd name="T37" fmla="*/ 724 h 773"/>
                        <a:gd name="T38" fmla="*/ 247 w 463"/>
                        <a:gd name="T39" fmla="*/ 743 h 773"/>
                        <a:gd name="T40" fmla="*/ 219 w 463"/>
                        <a:gd name="T41" fmla="*/ 743 h 773"/>
                        <a:gd name="T42" fmla="*/ 202 w 463"/>
                        <a:gd name="T43" fmla="*/ 724 h 773"/>
                        <a:gd name="T44" fmla="*/ 202 w 463"/>
                        <a:gd name="T45" fmla="*/ 716 h 773"/>
                        <a:gd name="T46" fmla="*/ 219 w 463"/>
                        <a:gd name="T47" fmla="*/ 699 h 773"/>
                        <a:gd name="T48" fmla="*/ 247 w 463"/>
                        <a:gd name="T49" fmla="*/ 699 h 773"/>
                        <a:gd name="T50" fmla="*/ 263 w 463"/>
                        <a:gd name="T51" fmla="*/ 716 h 773"/>
                        <a:gd name="T52" fmla="*/ 263 w 463"/>
                        <a:gd name="T53" fmla="*/ 724 h 773"/>
                        <a:gd name="T54" fmla="*/ 366 w 463"/>
                        <a:gd name="T55" fmla="*/ 730 h 773"/>
                        <a:gd name="T56" fmla="*/ 354 w 463"/>
                        <a:gd name="T57" fmla="*/ 743 h 773"/>
                        <a:gd name="T58" fmla="*/ 326 w 463"/>
                        <a:gd name="T59" fmla="*/ 743 h 773"/>
                        <a:gd name="T60" fmla="*/ 314 w 463"/>
                        <a:gd name="T61" fmla="*/ 730 h 773"/>
                        <a:gd name="T62" fmla="*/ 314 w 463"/>
                        <a:gd name="T63" fmla="*/ 722 h 773"/>
                        <a:gd name="T64" fmla="*/ 326 w 463"/>
                        <a:gd name="T65" fmla="*/ 709 h 773"/>
                        <a:gd name="T66" fmla="*/ 354 w 463"/>
                        <a:gd name="T67" fmla="*/ 709 h 773"/>
                        <a:gd name="T68" fmla="*/ 366 w 463"/>
                        <a:gd name="T69" fmla="*/ 722 h 773"/>
                        <a:gd name="T70" fmla="*/ 366 w 463"/>
                        <a:gd name="T71" fmla="*/ 730 h 773"/>
                        <a:gd name="T72" fmla="*/ 417 w 463"/>
                        <a:gd name="T73" fmla="*/ 644 h 773"/>
                        <a:gd name="T74" fmla="*/ 394 w 463"/>
                        <a:gd name="T75" fmla="*/ 671 h 773"/>
                        <a:gd name="T76" fmla="*/ 74 w 463"/>
                        <a:gd name="T77" fmla="*/ 671 h 773"/>
                        <a:gd name="T78" fmla="*/ 49 w 463"/>
                        <a:gd name="T79" fmla="*/ 644 h 773"/>
                        <a:gd name="T80" fmla="*/ 49 w 463"/>
                        <a:gd name="T81" fmla="*/ 67 h 773"/>
                        <a:gd name="T82" fmla="*/ 74 w 463"/>
                        <a:gd name="T83" fmla="*/ 46 h 773"/>
                        <a:gd name="T84" fmla="*/ 394 w 463"/>
                        <a:gd name="T85" fmla="*/ 46 h 773"/>
                        <a:gd name="T86" fmla="*/ 417 w 463"/>
                        <a:gd name="T87" fmla="*/ 67 h 773"/>
                        <a:gd name="T88" fmla="*/ 417 w 463"/>
                        <a:gd name="T89" fmla="*/ 64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3" h="773">
                          <a:moveTo>
                            <a:pt x="427" y="0"/>
                          </a:moveTo>
                          <a:cubicBezTo>
                            <a:pt x="42" y="0"/>
                            <a:pt x="42" y="0"/>
                            <a:pt x="42" y="0"/>
                          </a:cubicBezTo>
                          <a:cubicBezTo>
                            <a:pt x="19" y="0"/>
                            <a:pt x="0" y="17"/>
                            <a:pt x="0" y="35"/>
                          </a:cubicBezTo>
                          <a:cubicBezTo>
                            <a:pt x="0" y="733"/>
                            <a:pt x="0" y="733"/>
                            <a:pt x="0" y="733"/>
                          </a:cubicBezTo>
                          <a:cubicBezTo>
                            <a:pt x="0" y="756"/>
                            <a:pt x="17" y="773"/>
                            <a:pt x="42" y="773"/>
                          </a:cubicBezTo>
                          <a:cubicBezTo>
                            <a:pt x="427" y="773"/>
                            <a:pt x="427" y="773"/>
                            <a:pt x="427" y="773"/>
                          </a:cubicBezTo>
                          <a:cubicBezTo>
                            <a:pt x="448" y="773"/>
                            <a:pt x="463" y="756"/>
                            <a:pt x="463" y="733"/>
                          </a:cubicBezTo>
                          <a:cubicBezTo>
                            <a:pt x="463" y="35"/>
                            <a:pt x="463" y="35"/>
                            <a:pt x="463" y="35"/>
                          </a:cubicBezTo>
                          <a:cubicBezTo>
                            <a:pt x="463" y="19"/>
                            <a:pt x="451" y="0"/>
                            <a:pt x="427" y="0"/>
                          </a:cubicBezTo>
                          <a:close/>
                          <a:moveTo>
                            <a:pt x="152" y="730"/>
                          </a:moveTo>
                          <a:cubicBezTo>
                            <a:pt x="152" y="737"/>
                            <a:pt x="146" y="743"/>
                            <a:pt x="139" y="743"/>
                          </a:cubicBezTo>
                          <a:cubicBezTo>
                            <a:pt x="112" y="743"/>
                            <a:pt x="112" y="743"/>
                            <a:pt x="112" y="743"/>
                          </a:cubicBezTo>
                          <a:cubicBezTo>
                            <a:pt x="106" y="743"/>
                            <a:pt x="99" y="737"/>
                            <a:pt x="99" y="730"/>
                          </a:cubicBezTo>
                          <a:cubicBezTo>
                            <a:pt x="99" y="722"/>
                            <a:pt x="99" y="722"/>
                            <a:pt x="99" y="722"/>
                          </a:cubicBezTo>
                          <a:cubicBezTo>
                            <a:pt x="99" y="714"/>
                            <a:pt x="106" y="709"/>
                            <a:pt x="112" y="709"/>
                          </a:cubicBezTo>
                          <a:cubicBezTo>
                            <a:pt x="139" y="709"/>
                            <a:pt x="139" y="709"/>
                            <a:pt x="139" y="709"/>
                          </a:cubicBezTo>
                          <a:cubicBezTo>
                            <a:pt x="146" y="709"/>
                            <a:pt x="152" y="714"/>
                            <a:pt x="152" y="722"/>
                          </a:cubicBezTo>
                          <a:cubicBezTo>
                            <a:pt x="152" y="730"/>
                            <a:pt x="152" y="730"/>
                            <a:pt x="152" y="730"/>
                          </a:cubicBezTo>
                          <a:close/>
                          <a:moveTo>
                            <a:pt x="263" y="724"/>
                          </a:moveTo>
                          <a:cubicBezTo>
                            <a:pt x="263" y="735"/>
                            <a:pt x="255" y="743"/>
                            <a:pt x="247" y="743"/>
                          </a:cubicBezTo>
                          <a:cubicBezTo>
                            <a:pt x="219" y="743"/>
                            <a:pt x="219" y="743"/>
                            <a:pt x="219" y="743"/>
                          </a:cubicBezTo>
                          <a:cubicBezTo>
                            <a:pt x="211" y="743"/>
                            <a:pt x="202" y="735"/>
                            <a:pt x="202" y="724"/>
                          </a:cubicBezTo>
                          <a:cubicBezTo>
                            <a:pt x="202" y="716"/>
                            <a:pt x="202" y="716"/>
                            <a:pt x="202" y="716"/>
                          </a:cubicBezTo>
                          <a:cubicBezTo>
                            <a:pt x="202" y="705"/>
                            <a:pt x="209" y="699"/>
                            <a:pt x="219" y="699"/>
                          </a:cubicBezTo>
                          <a:cubicBezTo>
                            <a:pt x="247" y="699"/>
                            <a:pt x="247" y="699"/>
                            <a:pt x="247" y="699"/>
                          </a:cubicBezTo>
                          <a:cubicBezTo>
                            <a:pt x="255" y="699"/>
                            <a:pt x="263" y="705"/>
                            <a:pt x="263" y="716"/>
                          </a:cubicBezTo>
                          <a:cubicBezTo>
                            <a:pt x="263" y="724"/>
                            <a:pt x="263" y="724"/>
                            <a:pt x="263" y="724"/>
                          </a:cubicBezTo>
                          <a:close/>
                          <a:moveTo>
                            <a:pt x="366" y="730"/>
                          </a:moveTo>
                          <a:cubicBezTo>
                            <a:pt x="366" y="737"/>
                            <a:pt x="360" y="743"/>
                            <a:pt x="354" y="743"/>
                          </a:cubicBezTo>
                          <a:cubicBezTo>
                            <a:pt x="326" y="743"/>
                            <a:pt x="326" y="743"/>
                            <a:pt x="326" y="743"/>
                          </a:cubicBezTo>
                          <a:cubicBezTo>
                            <a:pt x="320" y="743"/>
                            <a:pt x="314" y="737"/>
                            <a:pt x="314" y="730"/>
                          </a:cubicBezTo>
                          <a:cubicBezTo>
                            <a:pt x="314" y="722"/>
                            <a:pt x="314" y="722"/>
                            <a:pt x="314" y="722"/>
                          </a:cubicBezTo>
                          <a:cubicBezTo>
                            <a:pt x="314" y="714"/>
                            <a:pt x="320" y="709"/>
                            <a:pt x="326" y="709"/>
                          </a:cubicBezTo>
                          <a:cubicBezTo>
                            <a:pt x="354" y="709"/>
                            <a:pt x="354" y="709"/>
                            <a:pt x="354" y="709"/>
                          </a:cubicBezTo>
                          <a:cubicBezTo>
                            <a:pt x="360" y="709"/>
                            <a:pt x="366" y="714"/>
                            <a:pt x="366" y="722"/>
                          </a:cubicBezTo>
                          <a:cubicBezTo>
                            <a:pt x="366" y="730"/>
                            <a:pt x="366" y="730"/>
                            <a:pt x="366" y="730"/>
                          </a:cubicBezTo>
                          <a:close/>
                          <a:moveTo>
                            <a:pt x="417" y="644"/>
                          </a:moveTo>
                          <a:cubicBezTo>
                            <a:pt x="417" y="657"/>
                            <a:pt x="409" y="671"/>
                            <a:pt x="394" y="671"/>
                          </a:cubicBezTo>
                          <a:cubicBezTo>
                            <a:pt x="74" y="671"/>
                            <a:pt x="74" y="671"/>
                            <a:pt x="74" y="671"/>
                          </a:cubicBezTo>
                          <a:cubicBezTo>
                            <a:pt x="59" y="671"/>
                            <a:pt x="49" y="659"/>
                            <a:pt x="49" y="644"/>
                          </a:cubicBezTo>
                          <a:cubicBezTo>
                            <a:pt x="49" y="67"/>
                            <a:pt x="49" y="67"/>
                            <a:pt x="49" y="67"/>
                          </a:cubicBezTo>
                          <a:cubicBezTo>
                            <a:pt x="49" y="50"/>
                            <a:pt x="61" y="46"/>
                            <a:pt x="74" y="46"/>
                          </a:cubicBezTo>
                          <a:cubicBezTo>
                            <a:pt x="394" y="46"/>
                            <a:pt x="394" y="46"/>
                            <a:pt x="394" y="46"/>
                          </a:cubicBezTo>
                          <a:cubicBezTo>
                            <a:pt x="404" y="46"/>
                            <a:pt x="417" y="48"/>
                            <a:pt x="417" y="67"/>
                          </a:cubicBezTo>
                          <a:cubicBezTo>
                            <a:pt x="417" y="644"/>
                            <a:pt x="417" y="644"/>
                            <a:pt x="417" y="644"/>
                          </a:cubicBezTo>
                          <a:close/>
                        </a:path>
                      </a:pathLst>
                    </a:custGeom>
                    <a:solidFill>
                      <a:srgbClr val="FFFFFF"/>
                    </a:solidFill>
                    <a:ln>
                      <a:noFill/>
                    </a:ln>
                  </p:spPr>
                  <p:txBody>
                    <a:bodyPr vert="horz" wrap="square" lIns="95117" tIns="47558" rIns="95117" bIns="47558" numCol="1" anchor="t" anchorCtr="0" compatLnSpc="1">
                      <a:prstTxWarp prst="textNoShape">
                        <a:avLst/>
                      </a:prstTxWarp>
                    </a:bodyPr>
                    <a:lstStyle/>
                    <a:p>
                      <a:pPr defTabSz="950707">
                        <a:defRPr/>
                      </a:pPr>
                      <a:endParaRPr lang="en-US" sz="1977" kern="0" dirty="0">
                        <a:gradFill>
                          <a:gsLst>
                            <a:gs pos="0">
                              <a:srgbClr val="505050">
                                <a:lumMod val="0"/>
                                <a:lumOff val="100000"/>
                              </a:srgbClr>
                            </a:gs>
                            <a:gs pos="100000">
                              <a:srgbClr val="505050">
                                <a:lumMod val="0"/>
                                <a:lumOff val="100000"/>
                              </a:srgbClr>
                            </a:gs>
                          </a:gsLst>
                          <a:lin ang="5400000" scaled="0"/>
                        </a:gradFill>
                        <a:ea typeface="ＭＳ Ｐゴシック" charset="0"/>
                      </a:endParaRPr>
                    </a:p>
                  </p:txBody>
                </p:sp>
              </p:grpSp>
              <p:grpSp>
                <p:nvGrpSpPr>
                  <p:cNvPr id="169" name="Group 168"/>
                  <p:cNvGrpSpPr/>
                  <p:nvPr/>
                </p:nvGrpSpPr>
                <p:grpSpPr>
                  <a:xfrm>
                    <a:off x="5240780" y="3410234"/>
                    <a:ext cx="246721" cy="390305"/>
                    <a:chOff x="13412615" y="1015093"/>
                    <a:chExt cx="240762" cy="380880"/>
                  </a:xfrm>
                </p:grpSpPr>
                <p:pic>
                  <p:nvPicPr>
                    <p:cNvPr id="171" name="Picture 170"/>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13463146" y="1120089"/>
                      <a:ext cx="139650" cy="170888"/>
                    </a:xfrm>
                    <a:prstGeom prst="rect">
                      <a:avLst/>
                    </a:prstGeom>
                  </p:spPr>
                </p:pic>
                <p:sp>
                  <p:nvSpPr>
                    <p:cNvPr id="172" name="Freeform 171"/>
                    <p:cNvSpPr>
                      <a:spLocks noEditPoints="1"/>
                    </p:cNvSpPr>
                    <p:nvPr/>
                  </p:nvSpPr>
                  <p:spPr bwMode="auto">
                    <a:xfrm>
                      <a:off x="13412615" y="1015093"/>
                      <a:ext cx="240762" cy="380880"/>
                    </a:xfrm>
                    <a:custGeom>
                      <a:avLst/>
                      <a:gdLst>
                        <a:gd name="T0" fmla="*/ 427 w 463"/>
                        <a:gd name="T1" fmla="*/ 0 h 773"/>
                        <a:gd name="T2" fmla="*/ 42 w 463"/>
                        <a:gd name="T3" fmla="*/ 0 h 773"/>
                        <a:gd name="T4" fmla="*/ 0 w 463"/>
                        <a:gd name="T5" fmla="*/ 35 h 773"/>
                        <a:gd name="T6" fmla="*/ 0 w 463"/>
                        <a:gd name="T7" fmla="*/ 733 h 773"/>
                        <a:gd name="T8" fmla="*/ 42 w 463"/>
                        <a:gd name="T9" fmla="*/ 773 h 773"/>
                        <a:gd name="T10" fmla="*/ 427 w 463"/>
                        <a:gd name="T11" fmla="*/ 773 h 773"/>
                        <a:gd name="T12" fmla="*/ 463 w 463"/>
                        <a:gd name="T13" fmla="*/ 733 h 773"/>
                        <a:gd name="T14" fmla="*/ 463 w 463"/>
                        <a:gd name="T15" fmla="*/ 35 h 773"/>
                        <a:gd name="T16" fmla="*/ 427 w 463"/>
                        <a:gd name="T17" fmla="*/ 0 h 773"/>
                        <a:gd name="T18" fmla="*/ 152 w 463"/>
                        <a:gd name="T19" fmla="*/ 730 h 773"/>
                        <a:gd name="T20" fmla="*/ 139 w 463"/>
                        <a:gd name="T21" fmla="*/ 743 h 773"/>
                        <a:gd name="T22" fmla="*/ 112 w 463"/>
                        <a:gd name="T23" fmla="*/ 743 h 773"/>
                        <a:gd name="T24" fmla="*/ 99 w 463"/>
                        <a:gd name="T25" fmla="*/ 730 h 773"/>
                        <a:gd name="T26" fmla="*/ 99 w 463"/>
                        <a:gd name="T27" fmla="*/ 722 h 773"/>
                        <a:gd name="T28" fmla="*/ 112 w 463"/>
                        <a:gd name="T29" fmla="*/ 709 h 773"/>
                        <a:gd name="T30" fmla="*/ 139 w 463"/>
                        <a:gd name="T31" fmla="*/ 709 h 773"/>
                        <a:gd name="T32" fmla="*/ 152 w 463"/>
                        <a:gd name="T33" fmla="*/ 722 h 773"/>
                        <a:gd name="T34" fmla="*/ 152 w 463"/>
                        <a:gd name="T35" fmla="*/ 730 h 773"/>
                        <a:gd name="T36" fmla="*/ 263 w 463"/>
                        <a:gd name="T37" fmla="*/ 724 h 773"/>
                        <a:gd name="T38" fmla="*/ 247 w 463"/>
                        <a:gd name="T39" fmla="*/ 743 h 773"/>
                        <a:gd name="T40" fmla="*/ 219 w 463"/>
                        <a:gd name="T41" fmla="*/ 743 h 773"/>
                        <a:gd name="T42" fmla="*/ 202 w 463"/>
                        <a:gd name="T43" fmla="*/ 724 h 773"/>
                        <a:gd name="T44" fmla="*/ 202 w 463"/>
                        <a:gd name="T45" fmla="*/ 716 h 773"/>
                        <a:gd name="T46" fmla="*/ 219 w 463"/>
                        <a:gd name="T47" fmla="*/ 699 h 773"/>
                        <a:gd name="T48" fmla="*/ 247 w 463"/>
                        <a:gd name="T49" fmla="*/ 699 h 773"/>
                        <a:gd name="T50" fmla="*/ 263 w 463"/>
                        <a:gd name="T51" fmla="*/ 716 h 773"/>
                        <a:gd name="T52" fmla="*/ 263 w 463"/>
                        <a:gd name="T53" fmla="*/ 724 h 773"/>
                        <a:gd name="T54" fmla="*/ 366 w 463"/>
                        <a:gd name="T55" fmla="*/ 730 h 773"/>
                        <a:gd name="T56" fmla="*/ 354 w 463"/>
                        <a:gd name="T57" fmla="*/ 743 h 773"/>
                        <a:gd name="T58" fmla="*/ 326 w 463"/>
                        <a:gd name="T59" fmla="*/ 743 h 773"/>
                        <a:gd name="T60" fmla="*/ 314 w 463"/>
                        <a:gd name="T61" fmla="*/ 730 h 773"/>
                        <a:gd name="T62" fmla="*/ 314 w 463"/>
                        <a:gd name="T63" fmla="*/ 722 h 773"/>
                        <a:gd name="T64" fmla="*/ 326 w 463"/>
                        <a:gd name="T65" fmla="*/ 709 h 773"/>
                        <a:gd name="T66" fmla="*/ 354 w 463"/>
                        <a:gd name="T67" fmla="*/ 709 h 773"/>
                        <a:gd name="T68" fmla="*/ 366 w 463"/>
                        <a:gd name="T69" fmla="*/ 722 h 773"/>
                        <a:gd name="T70" fmla="*/ 366 w 463"/>
                        <a:gd name="T71" fmla="*/ 730 h 773"/>
                        <a:gd name="T72" fmla="*/ 417 w 463"/>
                        <a:gd name="T73" fmla="*/ 644 h 773"/>
                        <a:gd name="T74" fmla="*/ 394 w 463"/>
                        <a:gd name="T75" fmla="*/ 671 h 773"/>
                        <a:gd name="T76" fmla="*/ 74 w 463"/>
                        <a:gd name="T77" fmla="*/ 671 h 773"/>
                        <a:gd name="T78" fmla="*/ 49 w 463"/>
                        <a:gd name="T79" fmla="*/ 644 h 773"/>
                        <a:gd name="T80" fmla="*/ 49 w 463"/>
                        <a:gd name="T81" fmla="*/ 67 h 773"/>
                        <a:gd name="T82" fmla="*/ 74 w 463"/>
                        <a:gd name="T83" fmla="*/ 46 h 773"/>
                        <a:gd name="T84" fmla="*/ 394 w 463"/>
                        <a:gd name="T85" fmla="*/ 46 h 773"/>
                        <a:gd name="T86" fmla="*/ 417 w 463"/>
                        <a:gd name="T87" fmla="*/ 67 h 773"/>
                        <a:gd name="T88" fmla="*/ 417 w 463"/>
                        <a:gd name="T89" fmla="*/ 64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3" h="773">
                          <a:moveTo>
                            <a:pt x="427" y="0"/>
                          </a:moveTo>
                          <a:cubicBezTo>
                            <a:pt x="42" y="0"/>
                            <a:pt x="42" y="0"/>
                            <a:pt x="42" y="0"/>
                          </a:cubicBezTo>
                          <a:cubicBezTo>
                            <a:pt x="19" y="0"/>
                            <a:pt x="0" y="17"/>
                            <a:pt x="0" y="35"/>
                          </a:cubicBezTo>
                          <a:cubicBezTo>
                            <a:pt x="0" y="733"/>
                            <a:pt x="0" y="733"/>
                            <a:pt x="0" y="733"/>
                          </a:cubicBezTo>
                          <a:cubicBezTo>
                            <a:pt x="0" y="756"/>
                            <a:pt x="17" y="773"/>
                            <a:pt x="42" y="773"/>
                          </a:cubicBezTo>
                          <a:cubicBezTo>
                            <a:pt x="427" y="773"/>
                            <a:pt x="427" y="773"/>
                            <a:pt x="427" y="773"/>
                          </a:cubicBezTo>
                          <a:cubicBezTo>
                            <a:pt x="448" y="773"/>
                            <a:pt x="463" y="756"/>
                            <a:pt x="463" y="733"/>
                          </a:cubicBezTo>
                          <a:cubicBezTo>
                            <a:pt x="463" y="35"/>
                            <a:pt x="463" y="35"/>
                            <a:pt x="463" y="35"/>
                          </a:cubicBezTo>
                          <a:cubicBezTo>
                            <a:pt x="463" y="19"/>
                            <a:pt x="451" y="0"/>
                            <a:pt x="427" y="0"/>
                          </a:cubicBezTo>
                          <a:close/>
                          <a:moveTo>
                            <a:pt x="152" y="730"/>
                          </a:moveTo>
                          <a:cubicBezTo>
                            <a:pt x="152" y="737"/>
                            <a:pt x="146" y="743"/>
                            <a:pt x="139" y="743"/>
                          </a:cubicBezTo>
                          <a:cubicBezTo>
                            <a:pt x="112" y="743"/>
                            <a:pt x="112" y="743"/>
                            <a:pt x="112" y="743"/>
                          </a:cubicBezTo>
                          <a:cubicBezTo>
                            <a:pt x="106" y="743"/>
                            <a:pt x="99" y="737"/>
                            <a:pt x="99" y="730"/>
                          </a:cubicBezTo>
                          <a:cubicBezTo>
                            <a:pt x="99" y="722"/>
                            <a:pt x="99" y="722"/>
                            <a:pt x="99" y="722"/>
                          </a:cubicBezTo>
                          <a:cubicBezTo>
                            <a:pt x="99" y="714"/>
                            <a:pt x="106" y="709"/>
                            <a:pt x="112" y="709"/>
                          </a:cubicBezTo>
                          <a:cubicBezTo>
                            <a:pt x="139" y="709"/>
                            <a:pt x="139" y="709"/>
                            <a:pt x="139" y="709"/>
                          </a:cubicBezTo>
                          <a:cubicBezTo>
                            <a:pt x="146" y="709"/>
                            <a:pt x="152" y="714"/>
                            <a:pt x="152" y="722"/>
                          </a:cubicBezTo>
                          <a:cubicBezTo>
                            <a:pt x="152" y="730"/>
                            <a:pt x="152" y="730"/>
                            <a:pt x="152" y="730"/>
                          </a:cubicBezTo>
                          <a:close/>
                          <a:moveTo>
                            <a:pt x="263" y="724"/>
                          </a:moveTo>
                          <a:cubicBezTo>
                            <a:pt x="263" y="735"/>
                            <a:pt x="255" y="743"/>
                            <a:pt x="247" y="743"/>
                          </a:cubicBezTo>
                          <a:cubicBezTo>
                            <a:pt x="219" y="743"/>
                            <a:pt x="219" y="743"/>
                            <a:pt x="219" y="743"/>
                          </a:cubicBezTo>
                          <a:cubicBezTo>
                            <a:pt x="211" y="743"/>
                            <a:pt x="202" y="735"/>
                            <a:pt x="202" y="724"/>
                          </a:cubicBezTo>
                          <a:cubicBezTo>
                            <a:pt x="202" y="716"/>
                            <a:pt x="202" y="716"/>
                            <a:pt x="202" y="716"/>
                          </a:cubicBezTo>
                          <a:cubicBezTo>
                            <a:pt x="202" y="705"/>
                            <a:pt x="209" y="699"/>
                            <a:pt x="219" y="699"/>
                          </a:cubicBezTo>
                          <a:cubicBezTo>
                            <a:pt x="247" y="699"/>
                            <a:pt x="247" y="699"/>
                            <a:pt x="247" y="699"/>
                          </a:cubicBezTo>
                          <a:cubicBezTo>
                            <a:pt x="255" y="699"/>
                            <a:pt x="263" y="705"/>
                            <a:pt x="263" y="716"/>
                          </a:cubicBezTo>
                          <a:cubicBezTo>
                            <a:pt x="263" y="724"/>
                            <a:pt x="263" y="724"/>
                            <a:pt x="263" y="724"/>
                          </a:cubicBezTo>
                          <a:close/>
                          <a:moveTo>
                            <a:pt x="366" y="730"/>
                          </a:moveTo>
                          <a:cubicBezTo>
                            <a:pt x="366" y="737"/>
                            <a:pt x="360" y="743"/>
                            <a:pt x="354" y="743"/>
                          </a:cubicBezTo>
                          <a:cubicBezTo>
                            <a:pt x="326" y="743"/>
                            <a:pt x="326" y="743"/>
                            <a:pt x="326" y="743"/>
                          </a:cubicBezTo>
                          <a:cubicBezTo>
                            <a:pt x="320" y="743"/>
                            <a:pt x="314" y="737"/>
                            <a:pt x="314" y="730"/>
                          </a:cubicBezTo>
                          <a:cubicBezTo>
                            <a:pt x="314" y="722"/>
                            <a:pt x="314" y="722"/>
                            <a:pt x="314" y="722"/>
                          </a:cubicBezTo>
                          <a:cubicBezTo>
                            <a:pt x="314" y="714"/>
                            <a:pt x="320" y="709"/>
                            <a:pt x="326" y="709"/>
                          </a:cubicBezTo>
                          <a:cubicBezTo>
                            <a:pt x="354" y="709"/>
                            <a:pt x="354" y="709"/>
                            <a:pt x="354" y="709"/>
                          </a:cubicBezTo>
                          <a:cubicBezTo>
                            <a:pt x="360" y="709"/>
                            <a:pt x="366" y="714"/>
                            <a:pt x="366" y="722"/>
                          </a:cubicBezTo>
                          <a:cubicBezTo>
                            <a:pt x="366" y="730"/>
                            <a:pt x="366" y="730"/>
                            <a:pt x="366" y="730"/>
                          </a:cubicBezTo>
                          <a:close/>
                          <a:moveTo>
                            <a:pt x="417" y="644"/>
                          </a:moveTo>
                          <a:cubicBezTo>
                            <a:pt x="417" y="657"/>
                            <a:pt x="409" y="671"/>
                            <a:pt x="394" y="671"/>
                          </a:cubicBezTo>
                          <a:cubicBezTo>
                            <a:pt x="74" y="671"/>
                            <a:pt x="74" y="671"/>
                            <a:pt x="74" y="671"/>
                          </a:cubicBezTo>
                          <a:cubicBezTo>
                            <a:pt x="59" y="671"/>
                            <a:pt x="49" y="659"/>
                            <a:pt x="49" y="644"/>
                          </a:cubicBezTo>
                          <a:cubicBezTo>
                            <a:pt x="49" y="67"/>
                            <a:pt x="49" y="67"/>
                            <a:pt x="49" y="67"/>
                          </a:cubicBezTo>
                          <a:cubicBezTo>
                            <a:pt x="49" y="50"/>
                            <a:pt x="61" y="46"/>
                            <a:pt x="74" y="46"/>
                          </a:cubicBezTo>
                          <a:cubicBezTo>
                            <a:pt x="394" y="46"/>
                            <a:pt x="394" y="46"/>
                            <a:pt x="394" y="46"/>
                          </a:cubicBezTo>
                          <a:cubicBezTo>
                            <a:pt x="404" y="46"/>
                            <a:pt x="417" y="48"/>
                            <a:pt x="417" y="67"/>
                          </a:cubicBezTo>
                          <a:cubicBezTo>
                            <a:pt x="417" y="644"/>
                            <a:pt x="417" y="644"/>
                            <a:pt x="417" y="644"/>
                          </a:cubicBezTo>
                          <a:close/>
                        </a:path>
                      </a:pathLst>
                    </a:custGeom>
                    <a:solidFill>
                      <a:srgbClr val="FFFFFF"/>
                    </a:solidFill>
                    <a:ln>
                      <a:noFill/>
                    </a:ln>
                  </p:spPr>
                  <p:txBody>
                    <a:bodyPr vert="horz" wrap="square" lIns="95117" tIns="47558" rIns="95117" bIns="47558" numCol="1" anchor="t" anchorCtr="0" compatLnSpc="1">
                      <a:prstTxWarp prst="textNoShape">
                        <a:avLst/>
                      </a:prstTxWarp>
                    </a:bodyPr>
                    <a:lstStyle/>
                    <a:p>
                      <a:pPr defTabSz="950707">
                        <a:defRPr/>
                      </a:pPr>
                      <a:endParaRPr lang="en-US" sz="1977" kern="0" dirty="0">
                        <a:gradFill>
                          <a:gsLst>
                            <a:gs pos="0">
                              <a:srgbClr val="505050">
                                <a:lumMod val="0"/>
                                <a:lumOff val="100000"/>
                              </a:srgbClr>
                            </a:gs>
                            <a:gs pos="100000">
                              <a:srgbClr val="505050">
                                <a:lumMod val="0"/>
                                <a:lumOff val="100000"/>
                              </a:srgbClr>
                            </a:gs>
                          </a:gsLst>
                          <a:lin ang="5400000" scaled="0"/>
                        </a:gradFill>
                        <a:ea typeface="ＭＳ Ｐゴシック" charset="0"/>
                      </a:endParaRPr>
                    </a:p>
                  </p:txBody>
                </p:sp>
              </p:grpSp>
              <p:sp>
                <p:nvSpPr>
                  <p:cNvPr id="170" name="Freeform 6"/>
                  <p:cNvSpPr>
                    <a:spLocks/>
                  </p:cNvSpPr>
                  <p:nvPr/>
                </p:nvSpPr>
                <p:spPr bwMode="auto">
                  <a:xfrm>
                    <a:off x="5962988" y="3470715"/>
                    <a:ext cx="380482" cy="309510"/>
                  </a:xfrm>
                  <a:custGeom>
                    <a:avLst/>
                    <a:gdLst>
                      <a:gd name="T0" fmla="*/ 625 w 1294"/>
                      <a:gd name="T1" fmla="*/ 344 h 975"/>
                      <a:gd name="T2" fmla="*/ 775 w 1294"/>
                      <a:gd name="T3" fmla="*/ 70 h 975"/>
                      <a:gd name="T4" fmla="*/ 815 w 1294"/>
                      <a:gd name="T5" fmla="*/ 60 h 975"/>
                      <a:gd name="T6" fmla="*/ 855 w 1294"/>
                      <a:gd name="T7" fmla="*/ 33 h 975"/>
                      <a:gd name="T8" fmla="*/ 872 w 1294"/>
                      <a:gd name="T9" fmla="*/ 57 h 975"/>
                      <a:gd name="T10" fmla="*/ 860 w 1294"/>
                      <a:gd name="T11" fmla="*/ 100 h 975"/>
                      <a:gd name="T12" fmla="*/ 1132 w 1294"/>
                      <a:gd name="T13" fmla="*/ 330 h 975"/>
                      <a:gd name="T14" fmla="*/ 1153 w 1294"/>
                      <a:gd name="T15" fmla="*/ 354 h 975"/>
                      <a:gd name="T16" fmla="*/ 1288 w 1294"/>
                      <a:gd name="T17" fmla="*/ 348 h 975"/>
                      <a:gd name="T18" fmla="*/ 1175 w 1294"/>
                      <a:gd name="T19" fmla="*/ 415 h 975"/>
                      <a:gd name="T20" fmla="*/ 1175 w 1294"/>
                      <a:gd name="T21" fmla="*/ 425 h 975"/>
                      <a:gd name="T22" fmla="*/ 1294 w 1294"/>
                      <a:gd name="T23" fmla="*/ 433 h 975"/>
                      <a:gd name="T24" fmla="*/ 1142 w 1294"/>
                      <a:gd name="T25" fmla="*/ 492 h 975"/>
                      <a:gd name="T26" fmla="*/ 888 w 1294"/>
                      <a:gd name="T27" fmla="*/ 817 h 975"/>
                      <a:gd name="T28" fmla="*/ 0 w 1294"/>
                      <a:gd name="T29" fmla="*/ 664 h 975"/>
                      <a:gd name="T30" fmla="*/ 478 w 1294"/>
                      <a:gd name="T31" fmla="*/ 646 h 975"/>
                      <a:gd name="T32" fmla="*/ 433 w 1294"/>
                      <a:gd name="T33" fmla="*/ 535 h 975"/>
                      <a:gd name="T34" fmla="*/ 288 w 1294"/>
                      <a:gd name="T35" fmla="*/ 470 h 975"/>
                      <a:gd name="T36" fmla="*/ 295 w 1294"/>
                      <a:gd name="T37" fmla="*/ 441 h 975"/>
                      <a:gd name="T38" fmla="*/ 364 w 1294"/>
                      <a:gd name="T39" fmla="*/ 420 h 975"/>
                      <a:gd name="T40" fmla="*/ 227 w 1294"/>
                      <a:gd name="T41" fmla="*/ 307 h 975"/>
                      <a:gd name="T42" fmla="*/ 239 w 1294"/>
                      <a:gd name="T43" fmla="*/ 286 h 975"/>
                      <a:gd name="T44" fmla="*/ 298 w 1294"/>
                      <a:gd name="T45" fmla="*/ 278 h 975"/>
                      <a:gd name="T46" fmla="*/ 196 w 1294"/>
                      <a:gd name="T47" fmla="*/ 151 h 975"/>
                      <a:gd name="T48" fmla="*/ 230 w 1294"/>
                      <a:gd name="T49" fmla="*/ 130 h 975"/>
                      <a:gd name="T50" fmla="*/ 625 w 1294"/>
                      <a:gd name="T51" fmla="*/ 344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94" h="975">
                        <a:moveTo>
                          <a:pt x="625" y="344"/>
                        </a:moveTo>
                        <a:cubicBezTo>
                          <a:pt x="666" y="215"/>
                          <a:pt x="717" y="131"/>
                          <a:pt x="775" y="70"/>
                        </a:cubicBezTo>
                        <a:cubicBezTo>
                          <a:pt x="818" y="25"/>
                          <a:pt x="841" y="10"/>
                          <a:pt x="815" y="60"/>
                        </a:cubicBezTo>
                        <a:cubicBezTo>
                          <a:pt x="827" y="51"/>
                          <a:pt x="843" y="39"/>
                          <a:pt x="855" y="33"/>
                        </a:cubicBezTo>
                        <a:cubicBezTo>
                          <a:pt x="926" y="0"/>
                          <a:pt x="921" y="27"/>
                          <a:pt x="872" y="57"/>
                        </a:cubicBezTo>
                        <a:cubicBezTo>
                          <a:pt x="1005" y="10"/>
                          <a:pt x="1000" y="70"/>
                          <a:pt x="860" y="100"/>
                        </a:cubicBezTo>
                        <a:cubicBezTo>
                          <a:pt x="975" y="102"/>
                          <a:pt x="1096" y="175"/>
                          <a:pt x="1132" y="330"/>
                        </a:cubicBezTo>
                        <a:cubicBezTo>
                          <a:pt x="1136" y="352"/>
                          <a:pt x="1131" y="350"/>
                          <a:pt x="1153" y="354"/>
                        </a:cubicBezTo>
                        <a:cubicBezTo>
                          <a:pt x="1200" y="362"/>
                          <a:pt x="1245" y="362"/>
                          <a:pt x="1288" y="348"/>
                        </a:cubicBezTo>
                        <a:cubicBezTo>
                          <a:pt x="1283" y="380"/>
                          <a:pt x="1241" y="401"/>
                          <a:pt x="1175" y="415"/>
                        </a:cubicBezTo>
                        <a:cubicBezTo>
                          <a:pt x="1150" y="420"/>
                          <a:pt x="1145" y="418"/>
                          <a:pt x="1175" y="425"/>
                        </a:cubicBezTo>
                        <a:cubicBezTo>
                          <a:pt x="1211" y="433"/>
                          <a:pt x="1251" y="435"/>
                          <a:pt x="1294" y="433"/>
                        </a:cubicBezTo>
                        <a:cubicBezTo>
                          <a:pt x="1261" y="471"/>
                          <a:pt x="1208" y="491"/>
                          <a:pt x="1142" y="492"/>
                        </a:cubicBezTo>
                        <a:cubicBezTo>
                          <a:pt x="1101" y="642"/>
                          <a:pt x="1007" y="749"/>
                          <a:pt x="888" y="817"/>
                        </a:cubicBezTo>
                        <a:cubicBezTo>
                          <a:pt x="609" y="975"/>
                          <a:pt x="203" y="952"/>
                          <a:pt x="0" y="664"/>
                        </a:cubicBezTo>
                        <a:cubicBezTo>
                          <a:pt x="133" y="769"/>
                          <a:pt x="331" y="792"/>
                          <a:pt x="478" y="646"/>
                        </a:cubicBezTo>
                        <a:cubicBezTo>
                          <a:pt x="382" y="646"/>
                          <a:pt x="357" y="574"/>
                          <a:pt x="433" y="535"/>
                        </a:cubicBezTo>
                        <a:cubicBezTo>
                          <a:pt x="361" y="534"/>
                          <a:pt x="315" y="511"/>
                          <a:pt x="288" y="470"/>
                        </a:cubicBezTo>
                        <a:cubicBezTo>
                          <a:pt x="278" y="454"/>
                          <a:pt x="278" y="453"/>
                          <a:pt x="295" y="441"/>
                        </a:cubicBezTo>
                        <a:cubicBezTo>
                          <a:pt x="313" y="428"/>
                          <a:pt x="338" y="422"/>
                          <a:pt x="364" y="420"/>
                        </a:cubicBezTo>
                        <a:cubicBezTo>
                          <a:pt x="289" y="398"/>
                          <a:pt x="243" y="359"/>
                          <a:pt x="227" y="307"/>
                        </a:cubicBezTo>
                        <a:cubicBezTo>
                          <a:pt x="222" y="290"/>
                          <a:pt x="221" y="291"/>
                          <a:pt x="239" y="286"/>
                        </a:cubicBezTo>
                        <a:cubicBezTo>
                          <a:pt x="256" y="282"/>
                          <a:pt x="278" y="279"/>
                          <a:pt x="298" y="278"/>
                        </a:cubicBezTo>
                        <a:cubicBezTo>
                          <a:pt x="240" y="243"/>
                          <a:pt x="204" y="199"/>
                          <a:pt x="196" y="151"/>
                        </a:cubicBezTo>
                        <a:cubicBezTo>
                          <a:pt x="187" y="105"/>
                          <a:pt x="196" y="117"/>
                          <a:pt x="230" y="130"/>
                        </a:cubicBezTo>
                        <a:cubicBezTo>
                          <a:pt x="383" y="188"/>
                          <a:pt x="535" y="251"/>
                          <a:pt x="625" y="3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224" kern="0" dirty="0">
                      <a:gradFill>
                        <a:gsLst>
                          <a:gs pos="0">
                            <a:srgbClr val="505050">
                              <a:lumMod val="0"/>
                              <a:lumOff val="100000"/>
                            </a:srgbClr>
                          </a:gs>
                          <a:gs pos="100000">
                            <a:srgbClr val="505050">
                              <a:lumMod val="0"/>
                              <a:lumOff val="100000"/>
                            </a:srgbClr>
                          </a:gs>
                        </a:gsLst>
                        <a:lin ang="5400000" scaled="0"/>
                      </a:gradFill>
                      <a:ea typeface="ＭＳ Ｐゴシック" charset="0"/>
                    </a:endParaRPr>
                  </a:p>
                </p:txBody>
              </p:sp>
            </p:grpSp>
            <p:sp>
              <p:nvSpPr>
                <p:cNvPr id="166" name="Freeform 43"/>
                <p:cNvSpPr>
                  <a:spLocks noEditPoints="1"/>
                </p:cNvSpPr>
                <p:nvPr/>
              </p:nvSpPr>
              <p:spPr bwMode="auto">
                <a:xfrm>
                  <a:off x="5965132" y="3168283"/>
                  <a:ext cx="383060" cy="405481"/>
                </a:xfrm>
                <a:custGeom>
                  <a:avLst/>
                  <a:gdLst>
                    <a:gd name="T0" fmla="*/ 173 w 183"/>
                    <a:gd name="T1" fmla="*/ 0 h 183"/>
                    <a:gd name="T2" fmla="*/ 11 w 183"/>
                    <a:gd name="T3" fmla="*/ 0 h 183"/>
                    <a:gd name="T4" fmla="*/ 0 w 183"/>
                    <a:gd name="T5" fmla="*/ 10 h 183"/>
                    <a:gd name="T6" fmla="*/ 0 w 183"/>
                    <a:gd name="T7" fmla="*/ 173 h 183"/>
                    <a:gd name="T8" fmla="*/ 11 w 183"/>
                    <a:gd name="T9" fmla="*/ 183 h 183"/>
                    <a:gd name="T10" fmla="*/ 173 w 183"/>
                    <a:gd name="T11" fmla="*/ 183 h 183"/>
                    <a:gd name="T12" fmla="*/ 183 w 183"/>
                    <a:gd name="T13" fmla="*/ 173 h 183"/>
                    <a:gd name="T14" fmla="*/ 183 w 183"/>
                    <a:gd name="T15" fmla="*/ 10 h 183"/>
                    <a:gd name="T16" fmla="*/ 173 w 183"/>
                    <a:gd name="T17" fmla="*/ 0 h 183"/>
                    <a:gd name="T18" fmla="*/ 156 w 183"/>
                    <a:gd name="T19" fmla="*/ 103 h 183"/>
                    <a:gd name="T20" fmla="*/ 131 w 183"/>
                    <a:gd name="T21" fmla="*/ 103 h 183"/>
                    <a:gd name="T22" fmla="*/ 131 w 183"/>
                    <a:gd name="T23" fmla="*/ 170 h 183"/>
                    <a:gd name="T24" fmla="*/ 105 w 183"/>
                    <a:gd name="T25" fmla="*/ 170 h 183"/>
                    <a:gd name="T26" fmla="*/ 105 w 183"/>
                    <a:gd name="T27" fmla="*/ 103 h 183"/>
                    <a:gd name="T28" fmla="*/ 87 w 183"/>
                    <a:gd name="T29" fmla="*/ 103 h 183"/>
                    <a:gd name="T30" fmla="*/ 87 w 183"/>
                    <a:gd name="T31" fmla="*/ 78 h 183"/>
                    <a:gd name="T32" fmla="*/ 105 w 183"/>
                    <a:gd name="T33" fmla="*/ 78 h 183"/>
                    <a:gd name="T34" fmla="*/ 105 w 183"/>
                    <a:gd name="T35" fmla="*/ 58 h 183"/>
                    <a:gd name="T36" fmla="*/ 140 w 183"/>
                    <a:gd name="T37" fmla="*/ 26 h 183"/>
                    <a:gd name="T38" fmla="*/ 157 w 183"/>
                    <a:gd name="T39" fmla="*/ 27 h 183"/>
                    <a:gd name="T40" fmla="*/ 156 w 183"/>
                    <a:gd name="T41" fmla="*/ 50 h 183"/>
                    <a:gd name="T42" fmla="*/ 141 w 183"/>
                    <a:gd name="T43" fmla="*/ 50 h 183"/>
                    <a:gd name="T44" fmla="*/ 131 w 183"/>
                    <a:gd name="T45" fmla="*/ 61 h 183"/>
                    <a:gd name="T46" fmla="*/ 131 w 183"/>
                    <a:gd name="T47" fmla="*/ 78 h 183"/>
                    <a:gd name="T48" fmla="*/ 157 w 183"/>
                    <a:gd name="T49" fmla="*/ 78 h 183"/>
                    <a:gd name="T50" fmla="*/ 156 w 183"/>
                    <a:gd name="T51"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3" h="183">
                      <a:moveTo>
                        <a:pt x="173" y="0"/>
                      </a:moveTo>
                      <a:cubicBezTo>
                        <a:pt x="11" y="0"/>
                        <a:pt x="11" y="0"/>
                        <a:pt x="11" y="0"/>
                      </a:cubicBezTo>
                      <a:cubicBezTo>
                        <a:pt x="5" y="0"/>
                        <a:pt x="0" y="4"/>
                        <a:pt x="0" y="10"/>
                      </a:cubicBezTo>
                      <a:cubicBezTo>
                        <a:pt x="0" y="173"/>
                        <a:pt x="0" y="173"/>
                        <a:pt x="0" y="173"/>
                      </a:cubicBezTo>
                      <a:cubicBezTo>
                        <a:pt x="0" y="178"/>
                        <a:pt x="5" y="183"/>
                        <a:pt x="11" y="183"/>
                      </a:cubicBezTo>
                      <a:cubicBezTo>
                        <a:pt x="173" y="183"/>
                        <a:pt x="173" y="183"/>
                        <a:pt x="173" y="183"/>
                      </a:cubicBezTo>
                      <a:cubicBezTo>
                        <a:pt x="179" y="183"/>
                        <a:pt x="183" y="178"/>
                        <a:pt x="183" y="173"/>
                      </a:cubicBezTo>
                      <a:cubicBezTo>
                        <a:pt x="183" y="10"/>
                        <a:pt x="183" y="10"/>
                        <a:pt x="183" y="10"/>
                      </a:cubicBezTo>
                      <a:cubicBezTo>
                        <a:pt x="183" y="4"/>
                        <a:pt x="179" y="0"/>
                        <a:pt x="173" y="0"/>
                      </a:cubicBezTo>
                      <a:close/>
                      <a:moveTo>
                        <a:pt x="156" y="103"/>
                      </a:moveTo>
                      <a:cubicBezTo>
                        <a:pt x="131" y="103"/>
                        <a:pt x="131" y="103"/>
                        <a:pt x="131" y="103"/>
                      </a:cubicBezTo>
                      <a:cubicBezTo>
                        <a:pt x="131" y="170"/>
                        <a:pt x="131" y="170"/>
                        <a:pt x="131" y="170"/>
                      </a:cubicBezTo>
                      <a:cubicBezTo>
                        <a:pt x="105" y="170"/>
                        <a:pt x="105" y="170"/>
                        <a:pt x="105" y="170"/>
                      </a:cubicBezTo>
                      <a:cubicBezTo>
                        <a:pt x="105" y="103"/>
                        <a:pt x="105" y="103"/>
                        <a:pt x="105" y="103"/>
                      </a:cubicBezTo>
                      <a:cubicBezTo>
                        <a:pt x="87" y="103"/>
                        <a:pt x="87" y="103"/>
                        <a:pt x="87" y="103"/>
                      </a:cubicBezTo>
                      <a:cubicBezTo>
                        <a:pt x="87" y="78"/>
                        <a:pt x="87" y="78"/>
                        <a:pt x="87" y="78"/>
                      </a:cubicBezTo>
                      <a:cubicBezTo>
                        <a:pt x="105" y="78"/>
                        <a:pt x="105" y="78"/>
                        <a:pt x="105" y="78"/>
                      </a:cubicBezTo>
                      <a:cubicBezTo>
                        <a:pt x="105" y="58"/>
                        <a:pt x="105" y="58"/>
                        <a:pt x="105" y="58"/>
                      </a:cubicBezTo>
                      <a:cubicBezTo>
                        <a:pt x="105" y="41"/>
                        <a:pt x="115" y="26"/>
                        <a:pt x="140" y="26"/>
                      </a:cubicBezTo>
                      <a:cubicBezTo>
                        <a:pt x="149" y="26"/>
                        <a:pt x="157" y="27"/>
                        <a:pt x="157" y="27"/>
                      </a:cubicBezTo>
                      <a:cubicBezTo>
                        <a:pt x="156" y="50"/>
                        <a:pt x="156" y="50"/>
                        <a:pt x="156" y="50"/>
                      </a:cubicBezTo>
                      <a:cubicBezTo>
                        <a:pt x="156" y="50"/>
                        <a:pt x="149" y="50"/>
                        <a:pt x="141" y="50"/>
                      </a:cubicBezTo>
                      <a:cubicBezTo>
                        <a:pt x="132" y="50"/>
                        <a:pt x="131" y="54"/>
                        <a:pt x="131" y="61"/>
                      </a:cubicBezTo>
                      <a:cubicBezTo>
                        <a:pt x="131" y="78"/>
                        <a:pt x="131" y="78"/>
                        <a:pt x="131" y="78"/>
                      </a:cubicBezTo>
                      <a:cubicBezTo>
                        <a:pt x="157" y="78"/>
                        <a:pt x="157" y="78"/>
                        <a:pt x="157" y="78"/>
                      </a:cubicBezTo>
                      <a:lnTo>
                        <a:pt x="156" y="103"/>
                      </a:lnTo>
                      <a:close/>
                    </a:path>
                  </a:pathLst>
                </a:custGeom>
                <a:solidFill>
                  <a:srgbClr val="FFFFFF"/>
                </a:solidFill>
                <a:ln>
                  <a:noFill/>
                </a:ln>
                <a:extLst/>
              </p:spPr>
              <p:txBody>
                <a:bodyPr vert="horz" wrap="square" lIns="93236" tIns="46618" rIns="93236" bIns="46618" numCol="1" anchor="t" anchorCtr="0" compatLnSpc="1">
                  <a:prstTxWarp prst="textNoShape">
                    <a:avLst/>
                  </a:prstTxWarp>
                </a:bodyPr>
                <a:lstStyle/>
                <a:p>
                  <a:pPr defTabSz="932279">
                    <a:defRPr/>
                  </a:pPr>
                  <a:endParaRPr lang="en-US" sz="1733" kern="0">
                    <a:gradFill>
                      <a:gsLst>
                        <a:gs pos="0">
                          <a:srgbClr val="505050">
                            <a:lumMod val="0"/>
                            <a:lumOff val="100000"/>
                          </a:srgbClr>
                        </a:gs>
                        <a:gs pos="100000">
                          <a:srgbClr val="505050">
                            <a:lumMod val="0"/>
                            <a:lumOff val="100000"/>
                          </a:srgbClr>
                        </a:gs>
                      </a:gsLst>
                      <a:lin ang="5400000" scaled="0"/>
                    </a:gradFill>
                    <a:ea typeface="ＭＳ Ｐゴシック" charset="0"/>
                  </a:endParaRPr>
                </a:p>
              </p:txBody>
            </p:sp>
          </p:grpSp>
          <p:sp>
            <p:nvSpPr>
              <p:cNvPr id="164" name="TextBox 163"/>
              <p:cNvSpPr txBox="1"/>
              <p:nvPr/>
            </p:nvSpPr>
            <p:spPr>
              <a:xfrm>
                <a:off x="6367569" y="3120981"/>
                <a:ext cx="1969659" cy="572466"/>
              </a:xfrm>
              <a:prstGeom prst="rect">
                <a:avLst/>
              </a:prstGeom>
              <a:noFill/>
            </p:spPr>
            <p:txBody>
              <a:bodyPr wrap="square" lIns="186521" tIns="149217" rIns="186521" bIns="149217" rtlCol="0">
                <a:spAutoFit/>
              </a:bodyPr>
              <a:lstStyle/>
              <a:p>
                <a:pPr algn="ctr" defTabSz="951304">
                  <a:lnSpc>
                    <a:spcPct val="90000"/>
                  </a:lnSpc>
                  <a:defRPr/>
                </a:pPr>
                <a:r>
                  <a:rPr lang="en-US" sz="2040" b="1" i="1" dirty="0" err="1" smtClean="0">
                    <a:solidFill>
                      <a:srgbClr val="FFFFFF"/>
                    </a:solidFill>
                    <a:ea typeface="ＭＳ Ｐゴシック" charset="0"/>
                    <a:cs typeface="Segoe UI" pitchFamily="34" charset="0"/>
                  </a:rPr>
                  <a:t>Dispositivos</a:t>
                </a:r>
                <a:endParaRPr lang="en-US" sz="2040" b="1" i="1" dirty="0">
                  <a:solidFill>
                    <a:srgbClr val="FFFFFF"/>
                  </a:solidFill>
                  <a:ea typeface="ＭＳ Ｐゴシック" charset="0"/>
                  <a:cs typeface="Segoe UI" pitchFamily="34" charset="0"/>
                </a:endParaRPr>
              </a:p>
            </p:txBody>
          </p:sp>
          <p:cxnSp>
            <p:nvCxnSpPr>
              <p:cNvPr id="183" name="Straight Connector 182"/>
              <p:cNvCxnSpPr/>
              <p:nvPr/>
            </p:nvCxnSpPr>
            <p:spPr>
              <a:xfrm flipV="1">
                <a:off x="7034812" y="3692172"/>
                <a:ext cx="0" cy="864092"/>
              </a:xfrm>
              <a:prstGeom prst="line">
                <a:avLst/>
              </a:prstGeom>
              <a:noFill/>
              <a:ln w="57150" cap="flat" cmpd="sng" algn="ctr">
                <a:solidFill>
                  <a:schemeClr val="bg2">
                    <a:lumMod val="50000"/>
                  </a:schemeClr>
                </a:solidFill>
                <a:prstDash val="solid"/>
                <a:headEnd type="triangle"/>
                <a:tailEnd type="triangle"/>
              </a:ln>
              <a:effectLst/>
            </p:spPr>
          </p:cxnSp>
          <p:grpSp>
            <p:nvGrpSpPr>
              <p:cNvPr id="201" name="Group 200"/>
              <p:cNvGrpSpPr/>
              <p:nvPr/>
            </p:nvGrpSpPr>
            <p:grpSpPr>
              <a:xfrm>
                <a:off x="4063618" y="2467086"/>
                <a:ext cx="1494436" cy="3068583"/>
                <a:chOff x="1455754" y="3376730"/>
                <a:chExt cx="1494436" cy="2646079"/>
              </a:xfrm>
            </p:grpSpPr>
            <p:sp>
              <p:nvSpPr>
                <p:cNvPr id="202" name="Rectangle 201"/>
                <p:cNvSpPr/>
                <p:nvPr/>
              </p:nvSpPr>
              <p:spPr>
                <a:xfrm>
                  <a:off x="1455754" y="3376730"/>
                  <a:ext cx="1494436" cy="742069"/>
                </a:xfrm>
                <a:prstGeom prst="rect">
                  <a:avLst/>
                </a:prstGeom>
                <a:noFill/>
                <a:ln w="25400" cap="flat" cmpd="sng" algn="ctr">
                  <a:noFill/>
                  <a:prstDash val="solid"/>
                  <a:miter lim="800000"/>
                  <a:headEnd type="none" w="med" len="med"/>
                  <a:tailEnd type="none" w="med" len="med"/>
                </a:ln>
                <a:effectLst/>
              </p:spPr>
              <p:txBody>
                <a:bodyPr vert="horz" wrap="square" lIns="186521" tIns="149217" rIns="186521" bIns="149217" numCol="1" rtlCol="0" anchor="t" anchorCtr="0" compatLnSpc="1">
                  <a:prstTxWarp prst="textNoShape">
                    <a:avLst/>
                  </a:prstTxWarp>
                  <a:spAutoFit/>
                </a:bodyPr>
                <a:lstStyle/>
                <a:p>
                  <a:pPr algn="ctr" defTabSz="1242835" fontAlgn="base">
                    <a:lnSpc>
                      <a:spcPct val="90000"/>
                    </a:lnSpc>
                    <a:spcBef>
                      <a:spcPct val="0"/>
                    </a:spcBef>
                    <a:spcAft>
                      <a:spcPct val="0"/>
                    </a:spcAft>
                  </a:pPr>
                  <a:r>
                    <a:rPr lang="en-US" sz="4080" b="1" kern="0" dirty="0">
                      <a:solidFill>
                        <a:srgbClr val="D2D2D2">
                          <a:lumMod val="50000"/>
                        </a:srgbClr>
                      </a:solidFill>
                      <a:ea typeface="ＭＳ Ｐゴシック" charset="0"/>
                    </a:rPr>
                    <a:t>+</a:t>
                  </a:r>
                </a:p>
              </p:txBody>
            </p:sp>
            <p:sp>
              <p:nvSpPr>
                <p:cNvPr id="203" name="Rectangle 202"/>
                <p:cNvSpPr/>
                <p:nvPr/>
              </p:nvSpPr>
              <p:spPr>
                <a:xfrm>
                  <a:off x="1455754" y="5280740"/>
                  <a:ext cx="1494436" cy="742069"/>
                </a:xfrm>
                <a:prstGeom prst="rect">
                  <a:avLst/>
                </a:prstGeom>
                <a:noFill/>
                <a:ln w="25400" cap="flat" cmpd="sng" algn="ctr">
                  <a:noFill/>
                  <a:prstDash val="solid"/>
                  <a:miter lim="800000"/>
                  <a:headEnd type="none" w="med" len="med"/>
                  <a:tailEnd type="none" w="med" len="med"/>
                </a:ln>
                <a:effectLst/>
              </p:spPr>
              <p:txBody>
                <a:bodyPr vert="horz" wrap="square" lIns="186521" tIns="149217" rIns="186521" bIns="149217" numCol="1" rtlCol="0" anchor="t" anchorCtr="0" compatLnSpc="1">
                  <a:prstTxWarp prst="textNoShape">
                    <a:avLst/>
                  </a:prstTxWarp>
                  <a:spAutoFit/>
                </a:bodyPr>
                <a:lstStyle/>
                <a:p>
                  <a:pPr algn="ctr" defTabSz="1242835" fontAlgn="base">
                    <a:lnSpc>
                      <a:spcPct val="90000"/>
                    </a:lnSpc>
                    <a:spcBef>
                      <a:spcPct val="0"/>
                    </a:spcBef>
                    <a:spcAft>
                      <a:spcPct val="0"/>
                    </a:spcAft>
                  </a:pPr>
                  <a:r>
                    <a:rPr lang="en-US" sz="4080" b="1" kern="0" dirty="0">
                      <a:solidFill>
                        <a:srgbClr val="D2D2D2">
                          <a:lumMod val="50000"/>
                        </a:srgbClr>
                      </a:solidFill>
                      <a:ea typeface="ＭＳ Ｐゴシック" charset="0"/>
                    </a:rPr>
                    <a:t>+</a:t>
                  </a:r>
                </a:p>
              </p:txBody>
            </p:sp>
          </p:grpSp>
        </p:grpSp>
        <p:sp>
          <p:nvSpPr>
            <p:cNvPr id="266" name="Rectangle 265"/>
            <p:cNvSpPr/>
            <p:nvPr/>
          </p:nvSpPr>
          <p:spPr>
            <a:xfrm>
              <a:off x="4415504" y="5844885"/>
              <a:ext cx="6068198" cy="467743"/>
            </a:xfrm>
            <a:prstGeom prst="rect">
              <a:avLst/>
            </a:prstGeom>
          </p:spPr>
          <p:txBody>
            <a:bodyPr wrap="square">
              <a:spAutoFit/>
            </a:bodyPr>
            <a:lstStyle/>
            <a:p>
              <a:pPr algn="ctr" defTabSz="951248" fontAlgn="base">
                <a:spcBef>
                  <a:spcPct val="0"/>
                </a:spcBef>
                <a:spcAft>
                  <a:spcPct val="0"/>
                </a:spcAft>
              </a:pPr>
              <a:r>
                <a:rPr lang="en-US" sz="2500" b="1" dirty="0" err="1" smtClean="0">
                  <a:solidFill>
                    <a:srgbClr val="FFFFFF"/>
                  </a:solidFill>
                  <a:ea typeface="ＭＳ Ｐゴシック" charset="0"/>
                </a:rPr>
                <a:t>Patrones</a:t>
              </a:r>
              <a:r>
                <a:rPr lang="en-US" sz="2500" b="1" dirty="0" smtClean="0">
                  <a:solidFill>
                    <a:srgbClr val="FFFFFF"/>
                  </a:solidFill>
                  <a:ea typeface="ＭＳ Ｐゴシック" charset="0"/>
                </a:rPr>
                <a:t> </a:t>
              </a:r>
              <a:r>
                <a:rPr lang="en-US" sz="2500" b="1" dirty="0" err="1" smtClean="0">
                  <a:solidFill>
                    <a:srgbClr val="FFFFFF"/>
                  </a:solidFill>
                  <a:ea typeface="ＭＳ Ｐゴシック" charset="0"/>
                </a:rPr>
                <a:t>emergentes</a:t>
              </a:r>
              <a:endParaRPr lang="en-US" sz="2500" b="1" dirty="0">
                <a:solidFill>
                  <a:srgbClr val="FFFFFF"/>
                </a:solidFill>
                <a:ea typeface="ＭＳ Ｐゴシック" charset="0"/>
              </a:endParaRPr>
            </a:p>
          </p:txBody>
        </p:sp>
      </p:grpSp>
      <p:sp>
        <p:nvSpPr>
          <p:cNvPr id="204" name="Title 1"/>
          <p:cNvSpPr>
            <a:spLocks noGrp="1"/>
          </p:cNvSpPr>
          <p:nvPr>
            <p:ph type="title" idx="4294967295"/>
          </p:nvPr>
        </p:nvSpPr>
        <p:spPr>
          <a:xfrm>
            <a:off x="525463" y="347663"/>
            <a:ext cx="11911012" cy="508000"/>
          </a:xfrm>
        </p:spPr>
        <p:txBody>
          <a:bodyPr/>
          <a:lstStyle/>
          <a:p>
            <a:r>
              <a:rPr lang="en-US" sz="3672" b="1" dirty="0" err="1" smtClean="0">
                <a:latin typeface="Segoe UI" panose="020B0502040204020203" pitchFamily="34" charset="0"/>
              </a:rPr>
              <a:t>Evolución</a:t>
            </a:r>
            <a:r>
              <a:rPr lang="en-US" sz="3672" b="1" dirty="0" smtClean="0">
                <a:latin typeface="Segoe UI" panose="020B0502040204020203" pitchFamily="34" charset="0"/>
              </a:rPr>
              <a:t> de </a:t>
            </a:r>
            <a:r>
              <a:rPr lang="en-US" sz="3672" b="1" dirty="0" err="1" smtClean="0">
                <a:latin typeface="Segoe UI" panose="020B0502040204020203" pitchFamily="34" charset="0"/>
              </a:rPr>
              <a:t>las</a:t>
            </a:r>
            <a:r>
              <a:rPr lang="en-US" sz="3672" b="1" dirty="0" smtClean="0">
                <a:latin typeface="Segoe UI" panose="020B0502040204020203" pitchFamily="34" charset="0"/>
              </a:rPr>
              <a:t> </a:t>
            </a:r>
            <a:r>
              <a:rPr lang="en-US" sz="3672" b="1" dirty="0" err="1" smtClean="0">
                <a:latin typeface="Segoe UI" panose="020B0502040204020203" pitchFamily="34" charset="0"/>
              </a:rPr>
              <a:t>aplicaciones</a:t>
            </a:r>
            <a:endParaRPr lang="en-US" sz="3672" dirty="0"/>
          </a:p>
        </p:txBody>
      </p:sp>
      <p:grpSp>
        <p:nvGrpSpPr>
          <p:cNvPr id="7" name="Group 6"/>
          <p:cNvGrpSpPr/>
          <p:nvPr/>
        </p:nvGrpSpPr>
        <p:grpSpPr>
          <a:xfrm>
            <a:off x="1422400" y="1438160"/>
            <a:ext cx="3468255" cy="5019285"/>
            <a:chOff x="1392183" y="1410089"/>
            <a:chExt cx="3400560" cy="4921316"/>
          </a:xfrm>
        </p:grpSpPr>
        <p:grpSp>
          <p:nvGrpSpPr>
            <p:cNvPr id="5" name="Group 4"/>
            <p:cNvGrpSpPr/>
            <p:nvPr/>
          </p:nvGrpSpPr>
          <p:grpSpPr>
            <a:xfrm>
              <a:off x="1529571" y="1410089"/>
              <a:ext cx="2885932" cy="4341035"/>
              <a:chOff x="1529571" y="1814131"/>
              <a:chExt cx="2885932" cy="4341035"/>
            </a:xfrm>
          </p:grpSpPr>
          <p:grpSp>
            <p:nvGrpSpPr>
              <p:cNvPr id="150" name="Group 149"/>
              <p:cNvGrpSpPr>
                <a:grpSpLocks noChangeAspect="1"/>
              </p:cNvGrpSpPr>
              <p:nvPr/>
            </p:nvGrpSpPr>
            <p:grpSpPr>
              <a:xfrm>
                <a:off x="2512469" y="4766463"/>
                <a:ext cx="725406" cy="977979"/>
                <a:chOff x="557490" y="4735414"/>
                <a:chExt cx="887407" cy="1031660"/>
              </a:xfrm>
            </p:grpSpPr>
            <p:pic>
              <p:nvPicPr>
                <p:cNvPr id="151" name="Picture 150" descr="\\MAGNUM\Projects\Microsoft\Cloud Power FY12\Design\Icons\PNGs\Server_2.png"/>
                <p:cNvPicPr>
                  <a:picLocks noChangeAspect="1" noChangeArrowheads="1"/>
                </p:cNvPicPr>
                <p:nvPr/>
              </p:nvPicPr>
              <p:blipFill rotWithShape="1">
                <a:blip r:embed="rId3" cstate="print">
                  <a:lum bright="100000"/>
                </a:blip>
                <a:srcRect l="27992" t="9777" r="28409" b="9255"/>
                <a:stretch/>
              </p:blipFill>
              <p:spPr bwMode="auto">
                <a:xfrm>
                  <a:off x="889359" y="4735414"/>
                  <a:ext cx="555538" cy="1031660"/>
                </a:xfrm>
                <a:prstGeom prst="rect">
                  <a:avLst/>
                </a:prstGeom>
                <a:noFill/>
              </p:spPr>
            </p:pic>
            <p:grpSp>
              <p:nvGrpSpPr>
                <p:cNvPr id="152" name="Group 151"/>
                <p:cNvGrpSpPr/>
                <p:nvPr/>
              </p:nvGrpSpPr>
              <p:grpSpPr>
                <a:xfrm>
                  <a:off x="557490" y="4825909"/>
                  <a:ext cx="274321" cy="878028"/>
                  <a:chOff x="557490" y="4765590"/>
                  <a:chExt cx="274321" cy="878028"/>
                </a:xfrm>
              </p:grpSpPr>
              <p:sp>
                <p:nvSpPr>
                  <p:cNvPr id="153" name="Freeform 5"/>
                  <p:cNvSpPr>
                    <a:spLocks noChangeAspect="1" noEditPoints="1"/>
                  </p:cNvSpPr>
                  <p:nvPr/>
                </p:nvSpPr>
                <p:spPr bwMode="auto">
                  <a:xfrm>
                    <a:off x="557491" y="5330340"/>
                    <a:ext cx="274320" cy="313278"/>
                  </a:xfrm>
                  <a:custGeom>
                    <a:avLst/>
                    <a:gdLst>
                      <a:gd name="T0" fmla="*/ 70 w 140"/>
                      <a:gd name="T1" fmla="*/ 0 h 161"/>
                      <a:gd name="T2" fmla="*/ 0 w 140"/>
                      <a:gd name="T3" fmla="*/ 23 h 161"/>
                      <a:gd name="T4" fmla="*/ 0 w 140"/>
                      <a:gd name="T5" fmla="*/ 138 h 161"/>
                      <a:gd name="T6" fmla="*/ 70 w 140"/>
                      <a:gd name="T7" fmla="*/ 161 h 161"/>
                      <a:gd name="T8" fmla="*/ 140 w 140"/>
                      <a:gd name="T9" fmla="*/ 138 h 161"/>
                      <a:gd name="T10" fmla="*/ 140 w 140"/>
                      <a:gd name="T11" fmla="*/ 23 h 161"/>
                      <a:gd name="T12" fmla="*/ 70 w 140"/>
                      <a:gd name="T13" fmla="*/ 0 h 161"/>
                      <a:gd name="T14" fmla="*/ 70 w 140"/>
                      <a:gd name="T15" fmla="*/ 39 h 161"/>
                      <a:gd name="T16" fmla="*/ 11 w 140"/>
                      <a:gd name="T17" fmla="*/ 23 h 161"/>
                      <a:gd name="T18" fmla="*/ 70 w 140"/>
                      <a:gd name="T19" fmla="*/ 7 h 161"/>
                      <a:gd name="T20" fmla="*/ 129 w 140"/>
                      <a:gd name="T21" fmla="*/ 23 h 161"/>
                      <a:gd name="T22" fmla="*/ 70 w 140"/>
                      <a:gd name="T23" fmla="*/ 3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161">
                        <a:moveTo>
                          <a:pt x="70" y="0"/>
                        </a:moveTo>
                        <a:cubicBezTo>
                          <a:pt x="44" y="0"/>
                          <a:pt x="0" y="5"/>
                          <a:pt x="0" y="23"/>
                        </a:cubicBezTo>
                        <a:cubicBezTo>
                          <a:pt x="0" y="138"/>
                          <a:pt x="0" y="138"/>
                          <a:pt x="0" y="138"/>
                        </a:cubicBezTo>
                        <a:cubicBezTo>
                          <a:pt x="0" y="156"/>
                          <a:pt x="44" y="161"/>
                          <a:pt x="70" y="161"/>
                        </a:cubicBezTo>
                        <a:cubicBezTo>
                          <a:pt x="96" y="161"/>
                          <a:pt x="140" y="156"/>
                          <a:pt x="140" y="138"/>
                        </a:cubicBezTo>
                        <a:cubicBezTo>
                          <a:pt x="140" y="23"/>
                          <a:pt x="140" y="23"/>
                          <a:pt x="140" y="23"/>
                        </a:cubicBezTo>
                        <a:cubicBezTo>
                          <a:pt x="140" y="5"/>
                          <a:pt x="96" y="0"/>
                          <a:pt x="70" y="0"/>
                        </a:cubicBezTo>
                        <a:close/>
                        <a:moveTo>
                          <a:pt x="70" y="39"/>
                        </a:moveTo>
                        <a:cubicBezTo>
                          <a:pt x="37" y="39"/>
                          <a:pt x="11" y="32"/>
                          <a:pt x="11" y="23"/>
                        </a:cubicBezTo>
                        <a:cubicBezTo>
                          <a:pt x="11" y="14"/>
                          <a:pt x="37" y="7"/>
                          <a:pt x="70" y="7"/>
                        </a:cubicBezTo>
                        <a:cubicBezTo>
                          <a:pt x="102" y="7"/>
                          <a:pt x="129" y="14"/>
                          <a:pt x="129" y="23"/>
                        </a:cubicBezTo>
                        <a:cubicBezTo>
                          <a:pt x="129" y="32"/>
                          <a:pt x="102" y="39"/>
                          <a:pt x="70" y="39"/>
                        </a:cubicBez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a:gradFill>
                        <a:gsLst>
                          <a:gs pos="0">
                            <a:srgbClr val="505050">
                              <a:lumMod val="0"/>
                              <a:lumOff val="100000"/>
                            </a:srgbClr>
                          </a:gs>
                          <a:gs pos="100000">
                            <a:srgbClr val="505050">
                              <a:lumMod val="0"/>
                              <a:lumOff val="100000"/>
                            </a:srgbClr>
                          </a:gs>
                        </a:gsLst>
                        <a:lin ang="5400000" scaled="0"/>
                      </a:gradFill>
                      <a:ea typeface="ＭＳ Ｐゴシック" charset="0"/>
                    </a:endParaRPr>
                  </a:p>
                </p:txBody>
              </p:sp>
              <p:sp>
                <p:nvSpPr>
                  <p:cNvPr id="154" name="Freeform 9"/>
                  <p:cNvSpPr>
                    <a:spLocks noChangeAspect="1" noEditPoints="1"/>
                  </p:cNvSpPr>
                  <p:nvPr/>
                </p:nvSpPr>
                <p:spPr bwMode="auto">
                  <a:xfrm>
                    <a:off x="557490" y="4765590"/>
                    <a:ext cx="274319" cy="233414"/>
                  </a:xfrm>
                  <a:custGeom>
                    <a:avLst/>
                    <a:gdLst>
                      <a:gd name="T0" fmla="*/ 547 w 576"/>
                      <a:gd name="T1" fmla="*/ 461 h 490"/>
                      <a:gd name="T2" fmla="*/ 0 w 576"/>
                      <a:gd name="T3" fmla="*/ 87 h 490"/>
                      <a:gd name="T4" fmla="*/ 0 w 576"/>
                      <a:gd name="T5" fmla="*/ 490 h 490"/>
                      <a:gd name="T6" fmla="*/ 576 w 576"/>
                      <a:gd name="T7" fmla="*/ 0 h 490"/>
                      <a:gd name="T8" fmla="*/ 0 w 576"/>
                      <a:gd name="T9" fmla="*/ 0 h 490"/>
                      <a:gd name="T10" fmla="*/ 335 w 576"/>
                      <a:gd name="T11" fmla="*/ 277 h 490"/>
                      <a:gd name="T12" fmla="*/ 319 w 576"/>
                      <a:gd name="T13" fmla="*/ 248 h 490"/>
                      <a:gd name="T14" fmla="*/ 300 w 576"/>
                      <a:gd name="T15" fmla="*/ 232 h 490"/>
                      <a:gd name="T16" fmla="*/ 268 w 576"/>
                      <a:gd name="T17" fmla="*/ 217 h 490"/>
                      <a:gd name="T18" fmla="*/ 243 w 576"/>
                      <a:gd name="T19" fmla="*/ 217 h 490"/>
                      <a:gd name="T20" fmla="*/ 212 w 576"/>
                      <a:gd name="T21" fmla="*/ 232 h 490"/>
                      <a:gd name="T22" fmla="*/ 193 w 576"/>
                      <a:gd name="T23" fmla="*/ 248 h 490"/>
                      <a:gd name="T24" fmla="*/ 177 w 576"/>
                      <a:gd name="T25" fmla="*/ 277 h 490"/>
                      <a:gd name="T26" fmla="*/ 172 w 576"/>
                      <a:gd name="T27" fmla="*/ 301 h 490"/>
                      <a:gd name="T28" fmla="*/ 178 w 576"/>
                      <a:gd name="T29" fmla="*/ 334 h 490"/>
                      <a:gd name="T30" fmla="*/ 190 w 576"/>
                      <a:gd name="T31" fmla="*/ 355 h 490"/>
                      <a:gd name="T32" fmla="*/ 216 w 576"/>
                      <a:gd name="T33" fmla="*/ 377 h 490"/>
                      <a:gd name="T34" fmla="*/ 239 w 576"/>
                      <a:gd name="T35" fmla="*/ 386 h 490"/>
                      <a:gd name="T36" fmla="*/ 259 w 576"/>
                      <a:gd name="T37" fmla="*/ 364 h 490"/>
                      <a:gd name="T38" fmla="*/ 293 w 576"/>
                      <a:gd name="T39" fmla="*/ 381 h 490"/>
                      <a:gd name="T40" fmla="*/ 298 w 576"/>
                      <a:gd name="T41" fmla="*/ 348 h 490"/>
                      <a:gd name="T42" fmla="*/ 335 w 576"/>
                      <a:gd name="T43" fmla="*/ 340 h 490"/>
                      <a:gd name="T44" fmla="*/ 317 w 576"/>
                      <a:gd name="T45" fmla="*/ 311 h 490"/>
                      <a:gd name="T46" fmla="*/ 290 w 576"/>
                      <a:gd name="T47" fmla="*/ 303 h 490"/>
                      <a:gd name="T48" fmla="*/ 232 w 576"/>
                      <a:gd name="T49" fmla="*/ 328 h 490"/>
                      <a:gd name="T50" fmla="*/ 256 w 576"/>
                      <a:gd name="T51" fmla="*/ 269 h 490"/>
                      <a:gd name="T52" fmla="*/ 240 w 576"/>
                      <a:gd name="T53" fmla="*/ 303 h 490"/>
                      <a:gd name="T54" fmla="*/ 256 w 576"/>
                      <a:gd name="T55" fmla="*/ 319 h 490"/>
                      <a:gd name="T56" fmla="*/ 396 w 576"/>
                      <a:gd name="T57" fmla="*/ 242 h 490"/>
                      <a:gd name="T58" fmla="*/ 406 w 576"/>
                      <a:gd name="T59" fmla="*/ 224 h 490"/>
                      <a:gd name="T60" fmla="*/ 397 w 576"/>
                      <a:gd name="T61" fmla="*/ 213 h 490"/>
                      <a:gd name="T62" fmla="*/ 373 w 576"/>
                      <a:gd name="T63" fmla="*/ 211 h 490"/>
                      <a:gd name="T64" fmla="*/ 358 w 576"/>
                      <a:gd name="T65" fmla="*/ 195 h 490"/>
                      <a:gd name="T66" fmla="*/ 340 w 576"/>
                      <a:gd name="T67" fmla="*/ 217 h 490"/>
                      <a:gd name="T68" fmla="*/ 323 w 576"/>
                      <a:gd name="T69" fmla="*/ 215 h 490"/>
                      <a:gd name="T70" fmla="*/ 319 w 576"/>
                      <a:gd name="T71" fmla="*/ 227 h 490"/>
                      <a:gd name="T72" fmla="*/ 330 w 576"/>
                      <a:gd name="T73" fmla="*/ 248 h 490"/>
                      <a:gd name="T74" fmla="*/ 319 w 576"/>
                      <a:gd name="T75" fmla="*/ 262 h 490"/>
                      <a:gd name="T76" fmla="*/ 328 w 576"/>
                      <a:gd name="T77" fmla="*/ 271 h 490"/>
                      <a:gd name="T78" fmla="*/ 354 w 576"/>
                      <a:gd name="T79" fmla="*/ 286 h 490"/>
                      <a:gd name="T80" fmla="*/ 370 w 576"/>
                      <a:gd name="T81" fmla="*/ 286 h 490"/>
                      <a:gd name="T82" fmla="*/ 396 w 576"/>
                      <a:gd name="T83" fmla="*/ 271 h 490"/>
                      <a:gd name="T84" fmla="*/ 406 w 576"/>
                      <a:gd name="T85" fmla="*/ 262 h 490"/>
                      <a:gd name="T86" fmla="*/ 395 w 576"/>
                      <a:gd name="T87" fmla="*/ 248 h 490"/>
                      <a:gd name="T88" fmla="*/ 362 w 576"/>
                      <a:gd name="T89" fmla="*/ 255 h 490"/>
                      <a:gd name="T90" fmla="*/ 375 w 576"/>
                      <a:gd name="T91" fmla="*/ 242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76" h="490">
                        <a:moveTo>
                          <a:pt x="28" y="116"/>
                        </a:moveTo>
                        <a:cubicBezTo>
                          <a:pt x="28" y="461"/>
                          <a:pt x="28" y="461"/>
                          <a:pt x="28" y="461"/>
                        </a:cubicBezTo>
                        <a:cubicBezTo>
                          <a:pt x="547" y="461"/>
                          <a:pt x="547" y="461"/>
                          <a:pt x="547" y="461"/>
                        </a:cubicBezTo>
                        <a:cubicBezTo>
                          <a:pt x="547" y="116"/>
                          <a:pt x="547" y="116"/>
                          <a:pt x="547" y="116"/>
                        </a:cubicBezTo>
                        <a:cubicBezTo>
                          <a:pt x="28" y="116"/>
                          <a:pt x="28" y="116"/>
                          <a:pt x="28" y="116"/>
                        </a:cubicBezTo>
                        <a:close/>
                        <a:moveTo>
                          <a:pt x="0" y="87"/>
                        </a:moveTo>
                        <a:cubicBezTo>
                          <a:pt x="576" y="87"/>
                          <a:pt x="576" y="87"/>
                          <a:pt x="576" y="87"/>
                        </a:cubicBezTo>
                        <a:cubicBezTo>
                          <a:pt x="576" y="490"/>
                          <a:pt x="576" y="490"/>
                          <a:pt x="576" y="490"/>
                        </a:cubicBezTo>
                        <a:cubicBezTo>
                          <a:pt x="0" y="490"/>
                          <a:pt x="0" y="490"/>
                          <a:pt x="0" y="490"/>
                        </a:cubicBezTo>
                        <a:cubicBezTo>
                          <a:pt x="0" y="87"/>
                          <a:pt x="0" y="87"/>
                          <a:pt x="0" y="87"/>
                        </a:cubicBezTo>
                        <a:close/>
                        <a:moveTo>
                          <a:pt x="0" y="0"/>
                        </a:moveTo>
                        <a:cubicBezTo>
                          <a:pt x="576" y="0"/>
                          <a:pt x="576" y="0"/>
                          <a:pt x="576" y="0"/>
                        </a:cubicBezTo>
                        <a:cubicBezTo>
                          <a:pt x="576" y="58"/>
                          <a:pt x="576" y="58"/>
                          <a:pt x="576" y="58"/>
                        </a:cubicBezTo>
                        <a:cubicBezTo>
                          <a:pt x="0" y="58"/>
                          <a:pt x="0" y="58"/>
                          <a:pt x="0" y="58"/>
                        </a:cubicBezTo>
                        <a:cubicBezTo>
                          <a:pt x="0" y="0"/>
                          <a:pt x="0" y="0"/>
                          <a:pt x="0" y="0"/>
                        </a:cubicBezTo>
                        <a:close/>
                        <a:moveTo>
                          <a:pt x="342" y="296"/>
                        </a:moveTo>
                        <a:cubicBezTo>
                          <a:pt x="339" y="280"/>
                          <a:pt x="339" y="280"/>
                          <a:pt x="339" y="280"/>
                        </a:cubicBezTo>
                        <a:cubicBezTo>
                          <a:pt x="339" y="279"/>
                          <a:pt x="338" y="277"/>
                          <a:pt x="335" y="277"/>
                        </a:cubicBezTo>
                        <a:cubicBezTo>
                          <a:pt x="311" y="276"/>
                          <a:pt x="311" y="276"/>
                          <a:pt x="311" y="276"/>
                        </a:cubicBezTo>
                        <a:cubicBezTo>
                          <a:pt x="310" y="274"/>
                          <a:pt x="309" y="272"/>
                          <a:pt x="307" y="270"/>
                        </a:cubicBezTo>
                        <a:cubicBezTo>
                          <a:pt x="319" y="248"/>
                          <a:pt x="319" y="248"/>
                          <a:pt x="319" y="248"/>
                        </a:cubicBezTo>
                        <a:cubicBezTo>
                          <a:pt x="320" y="246"/>
                          <a:pt x="319" y="244"/>
                          <a:pt x="317" y="243"/>
                        </a:cubicBezTo>
                        <a:cubicBezTo>
                          <a:pt x="305" y="233"/>
                          <a:pt x="305" y="233"/>
                          <a:pt x="305" y="233"/>
                        </a:cubicBezTo>
                        <a:cubicBezTo>
                          <a:pt x="304" y="231"/>
                          <a:pt x="301" y="231"/>
                          <a:pt x="300" y="232"/>
                        </a:cubicBezTo>
                        <a:cubicBezTo>
                          <a:pt x="280" y="247"/>
                          <a:pt x="280" y="247"/>
                          <a:pt x="280" y="247"/>
                        </a:cubicBezTo>
                        <a:cubicBezTo>
                          <a:pt x="278" y="246"/>
                          <a:pt x="277" y="246"/>
                          <a:pt x="274" y="245"/>
                        </a:cubicBezTo>
                        <a:cubicBezTo>
                          <a:pt x="268" y="217"/>
                          <a:pt x="268" y="217"/>
                          <a:pt x="268" y="217"/>
                        </a:cubicBezTo>
                        <a:cubicBezTo>
                          <a:pt x="268" y="215"/>
                          <a:pt x="266" y="214"/>
                          <a:pt x="264" y="214"/>
                        </a:cubicBezTo>
                        <a:cubicBezTo>
                          <a:pt x="248" y="214"/>
                          <a:pt x="248" y="214"/>
                          <a:pt x="248" y="214"/>
                        </a:cubicBezTo>
                        <a:cubicBezTo>
                          <a:pt x="246" y="214"/>
                          <a:pt x="244" y="215"/>
                          <a:pt x="243" y="217"/>
                        </a:cubicBezTo>
                        <a:cubicBezTo>
                          <a:pt x="238" y="245"/>
                          <a:pt x="238" y="245"/>
                          <a:pt x="238" y="245"/>
                        </a:cubicBezTo>
                        <a:cubicBezTo>
                          <a:pt x="235" y="246"/>
                          <a:pt x="233" y="246"/>
                          <a:pt x="232" y="247"/>
                        </a:cubicBezTo>
                        <a:cubicBezTo>
                          <a:pt x="212" y="232"/>
                          <a:pt x="212" y="232"/>
                          <a:pt x="212" y="232"/>
                        </a:cubicBezTo>
                        <a:cubicBezTo>
                          <a:pt x="210" y="231"/>
                          <a:pt x="208" y="231"/>
                          <a:pt x="207" y="232"/>
                        </a:cubicBezTo>
                        <a:cubicBezTo>
                          <a:pt x="194" y="243"/>
                          <a:pt x="194" y="243"/>
                          <a:pt x="194" y="243"/>
                        </a:cubicBezTo>
                        <a:cubicBezTo>
                          <a:pt x="193" y="244"/>
                          <a:pt x="193" y="246"/>
                          <a:pt x="193" y="248"/>
                        </a:cubicBezTo>
                        <a:cubicBezTo>
                          <a:pt x="204" y="270"/>
                          <a:pt x="204" y="270"/>
                          <a:pt x="204" y="270"/>
                        </a:cubicBezTo>
                        <a:cubicBezTo>
                          <a:pt x="203" y="272"/>
                          <a:pt x="202" y="274"/>
                          <a:pt x="201" y="276"/>
                        </a:cubicBezTo>
                        <a:cubicBezTo>
                          <a:pt x="177" y="277"/>
                          <a:pt x="177" y="277"/>
                          <a:pt x="177" y="277"/>
                        </a:cubicBezTo>
                        <a:cubicBezTo>
                          <a:pt x="174" y="277"/>
                          <a:pt x="173" y="279"/>
                          <a:pt x="172" y="280"/>
                        </a:cubicBezTo>
                        <a:cubicBezTo>
                          <a:pt x="169" y="296"/>
                          <a:pt x="169" y="296"/>
                          <a:pt x="169" y="296"/>
                        </a:cubicBezTo>
                        <a:cubicBezTo>
                          <a:pt x="169" y="298"/>
                          <a:pt x="170" y="300"/>
                          <a:pt x="172" y="301"/>
                        </a:cubicBezTo>
                        <a:cubicBezTo>
                          <a:pt x="195" y="311"/>
                          <a:pt x="195" y="311"/>
                          <a:pt x="195" y="311"/>
                        </a:cubicBezTo>
                        <a:cubicBezTo>
                          <a:pt x="195" y="313"/>
                          <a:pt x="195" y="315"/>
                          <a:pt x="196" y="318"/>
                        </a:cubicBezTo>
                        <a:cubicBezTo>
                          <a:pt x="178" y="334"/>
                          <a:pt x="178" y="334"/>
                          <a:pt x="178" y="334"/>
                        </a:cubicBezTo>
                        <a:cubicBezTo>
                          <a:pt x="177" y="335"/>
                          <a:pt x="176" y="338"/>
                          <a:pt x="177" y="340"/>
                        </a:cubicBezTo>
                        <a:cubicBezTo>
                          <a:pt x="185" y="354"/>
                          <a:pt x="185" y="354"/>
                          <a:pt x="185" y="354"/>
                        </a:cubicBezTo>
                        <a:cubicBezTo>
                          <a:pt x="186" y="355"/>
                          <a:pt x="188" y="356"/>
                          <a:pt x="190" y="355"/>
                        </a:cubicBezTo>
                        <a:cubicBezTo>
                          <a:pt x="214" y="348"/>
                          <a:pt x="214" y="348"/>
                          <a:pt x="214" y="348"/>
                        </a:cubicBezTo>
                        <a:cubicBezTo>
                          <a:pt x="216" y="350"/>
                          <a:pt x="217" y="351"/>
                          <a:pt x="219" y="353"/>
                        </a:cubicBezTo>
                        <a:cubicBezTo>
                          <a:pt x="216" y="377"/>
                          <a:pt x="216" y="377"/>
                          <a:pt x="216" y="377"/>
                        </a:cubicBezTo>
                        <a:cubicBezTo>
                          <a:pt x="216" y="379"/>
                          <a:pt x="217" y="381"/>
                          <a:pt x="219" y="381"/>
                        </a:cubicBezTo>
                        <a:cubicBezTo>
                          <a:pt x="234" y="387"/>
                          <a:pt x="234" y="387"/>
                          <a:pt x="234" y="387"/>
                        </a:cubicBezTo>
                        <a:cubicBezTo>
                          <a:pt x="236" y="387"/>
                          <a:pt x="238" y="387"/>
                          <a:pt x="239" y="386"/>
                        </a:cubicBezTo>
                        <a:cubicBezTo>
                          <a:pt x="252" y="364"/>
                          <a:pt x="252" y="364"/>
                          <a:pt x="252" y="364"/>
                        </a:cubicBezTo>
                        <a:cubicBezTo>
                          <a:pt x="253" y="364"/>
                          <a:pt x="255" y="365"/>
                          <a:pt x="256" y="365"/>
                        </a:cubicBezTo>
                        <a:cubicBezTo>
                          <a:pt x="257" y="365"/>
                          <a:pt x="258" y="364"/>
                          <a:pt x="259" y="364"/>
                        </a:cubicBezTo>
                        <a:cubicBezTo>
                          <a:pt x="272" y="386"/>
                          <a:pt x="272" y="386"/>
                          <a:pt x="272" y="386"/>
                        </a:cubicBezTo>
                        <a:cubicBezTo>
                          <a:pt x="274" y="387"/>
                          <a:pt x="276" y="387"/>
                          <a:pt x="278" y="387"/>
                        </a:cubicBezTo>
                        <a:cubicBezTo>
                          <a:pt x="293" y="381"/>
                          <a:pt x="293" y="381"/>
                          <a:pt x="293" y="381"/>
                        </a:cubicBezTo>
                        <a:cubicBezTo>
                          <a:pt x="295" y="381"/>
                          <a:pt x="296" y="379"/>
                          <a:pt x="296" y="377"/>
                        </a:cubicBezTo>
                        <a:cubicBezTo>
                          <a:pt x="293" y="353"/>
                          <a:pt x="293" y="353"/>
                          <a:pt x="293" y="353"/>
                        </a:cubicBezTo>
                        <a:cubicBezTo>
                          <a:pt x="294" y="351"/>
                          <a:pt x="296" y="350"/>
                          <a:pt x="298" y="348"/>
                        </a:cubicBezTo>
                        <a:cubicBezTo>
                          <a:pt x="322" y="355"/>
                          <a:pt x="322" y="355"/>
                          <a:pt x="322" y="355"/>
                        </a:cubicBezTo>
                        <a:cubicBezTo>
                          <a:pt x="323" y="356"/>
                          <a:pt x="326" y="355"/>
                          <a:pt x="326" y="354"/>
                        </a:cubicBezTo>
                        <a:cubicBezTo>
                          <a:pt x="335" y="340"/>
                          <a:pt x="335" y="340"/>
                          <a:pt x="335" y="340"/>
                        </a:cubicBezTo>
                        <a:cubicBezTo>
                          <a:pt x="336" y="338"/>
                          <a:pt x="335" y="335"/>
                          <a:pt x="334" y="334"/>
                        </a:cubicBezTo>
                        <a:cubicBezTo>
                          <a:pt x="316" y="318"/>
                          <a:pt x="316" y="318"/>
                          <a:pt x="316" y="318"/>
                        </a:cubicBezTo>
                        <a:cubicBezTo>
                          <a:pt x="316" y="315"/>
                          <a:pt x="316" y="313"/>
                          <a:pt x="317" y="311"/>
                        </a:cubicBezTo>
                        <a:cubicBezTo>
                          <a:pt x="340" y="301"/>
                          <a:pt x="340" y="301"/>
                          <a:pt x="340" y="301"/>
                        </a:cubicBezTo>
                        <a:cubicBezTo>
                          <a:pt x="342" y="300"/>
                          <a:pt x="342" y="299"/>
                          <a:pt x="342" y="296"/>
                        </a:cubicBezTo>
                        <a:close/>
                        <a:moveTo>
                          <a:pt x="290" y="303"/>
                        </a:moveTo>
                        <a:cubicBezTo>
                          <a:pt x="290" y="313"/>
                          <a:pt x="286" y="321"/>
                          <a:pt x="280" y="328"/>
                        </a:cubicBezTo>
                        <a:cubicBezTo>
                          <a:pt x="274" y="334"/>
                          <a:pt x="265" y="338"/>
                          <a:pt x="256" y="338"/>
                        </a:cubicBezTo>
                        <a:cubicBezTo>
                          <a:pt x="246" y="338"/>
                          <a:pt x="238" y="334"/>
                          <a:pt x="232" y="328"/>
                        </a:cubicBezTo>
                        <a:cubicBezTo>
                          <a:pt x="226" y="321"/>
                          <a:pt x="222" y="313"/>
                          <a:pt x="222" y="303"/>
                        </a:cubicBezTo>
                        <a:cubicBezTo>
                          <a:pt x="222" y="294"/>
                          <a:pt x="226" y="285"/>
                          <a:pt x="232" y="279"/>
                        </a:cubicBezTo>
                        <a:cubicBezTo>
                          <a:pt x="238" y="273"/>
                          <a:pt x="246" y="269"/>
                          <a:pt x="256" y="269"/>
                        </a:cubicBezTo>
                        <a:cubicBezTo>
                          <a:pt x="265" y="269"/>
                          <a:pt x="274" y="273"/>
                          <a:pt x="280" y="279"/>
                        </a:cubicBezTo>
                        <a:cubicBezTo>
                          <a:pt x="286" y="285"/>
                          <a:pt x="290" y="294"/>
                          <a:pt x="290" y="303"/>
                        </a:cubicBezTo>
                        <a:close/>
                        <a:moveTo>
                          <a:pt x="240" y="303"/>
                        </a:moveTo>
                        <a:cubicBezTo>
                          <a:pt x="240" y="295"/>
                          <a:pt x="247" y="288"/>
                          <a:pt x="256" y="288"/>
                        </a:cubicBezTo>
                        <a:cubicBezTo>
                          <a:pt x="265" y="288"/>
                          <a:pt x="272" y="295"/>
                          <a:pt x="272" y="303"/>
                        </a:cubicBezTo>
                        <a:cubicBezTo>
                          <a:pt x="272" y="312"/>
                          <a:pt x="265" y="319"/>
                          <a:pt x="256" y="319"/>
                        </a:cubicBezTo>
                        <a:cubicBezTo>
                          <a:pt x="247" y="319"/>
                          <a:pt x="240" y="312"/>
                          <a:pt x="240" y="303"/>
                        </a:cubicBezTo>
                        <a:close/>
                        <a:moveTo>
                          <a:pt x="395" y="248"/>
                        </a:moveTo>
                        <a:cubicBezTo>
                          <a:pt x="395" y="247"/>
                          <a:pt x="396" y="244"/>
                          <a:pt x="396" y="242"/>
                        </a:cubicBezTo>
                        <a:cubicBezTo>
                          <a:pt x="396" y="240"/>
                          <a:pt x="395" y="238"/>
                          <a:pt x="395" y="236"/>
                        </a:cubicBezTo>
                        <a:cubicBezTo>
                          <a:pt x="404" y="227"/>
                          <a:pt x="404" y="227"/>
                          <a:pt x="404" y="227"/>
                        </a:cubicBezTo>
                        <a:cubicBezTo>
                          <a:pt x="406" y="227"/>
                          <a:pt x="406" y="225"/>
                          <a:pt x="406" y="224"/>
                        </a:cubicBezTo>
                        <a:cubicBezTo>
                          <a:pt x="406" y="224"/>
                          <a:pt x="406" y="223"/>
                          <a:pt x="406" y="222"/>
                        </a:cubicBezTo>
                        <a:cubicBezTo>
                          <a:pt x="401" y="215"/>
                          <a:pt x="401" y="215"/>
                          <a:pt x="401" y="215"/>
                        </a:cubicBezTo>
                        <a:cubicBezTo>
                          <a:pt x="400" y="214"/>
                          <a:pt x="399" y="213"/>
                          <a:pt x="397" y="213"/>
                        </a:cubicBezTo>
                        <a:cubicBezTo>
                          <a:pt x="397" y="213"/>
                          <a:pt x="397" y="213"/>
                          <a:pt x="396" y="213"/>
                        </a:cubicBezTo>
                        <a:cubicBezTo>
                          <a:pt x="384" y="217"/>
                          <a:pt x="384" y="217"/>
                          <a:pt x="384" y="217"/>
                        </a:cubicBezTo>
                        <a:cubicBezTo>
                          <a:pt x="381" y="214"/>
                          <a:pt x="377" y="212"/>
                          <a:pt x="373" y="211"/>
                        </a:cubicBezTo>
                        <a:cubicBezTo>
                          <a:pt x="370" y="198"/>
                          <a:pt x="370" y="198"/>
                          <a:pt x="370" y="198"/>
                        </a:cubicBezTo>
                        <a:cubicBezTo>
                          <a:pt x="370" y="197"/>
                          <a:pt x="368" y="195"/>
                          <a:pt x="366" y="195"/>
                        </a:cubicBezTo>
                        <a:cubicBezTo>
                          <a:pt x="358" y="195"/>
                          <a:pt x="358" y="195"/>
                          <a:pt x="358" y="195"/>
                        </a:cubicBezTo>
                        <a:cubicBezTo>
                          <a:pt x="356" y="195"/>
                          <a:pt x="354" y="197"/>
                          <a:pt x="354" y="198"/>
                        </a:cubicBezTo>
                        <a:cubicBezTo>
                          <a:pt x="351" y="211"/>
                          <a:pt x="351" y="211"/>
                          <a:pt x="351" y="211"/>
                        </a:cubicBezTo>
                        <a:cubicBezTo>
                          <a:pt x="347" y="212"/>
                          <a:pt x="343" y="214"/>
                          <a:pt x="340" y="217"/>
                        </a:cubicBezTo>
                        <a:cubicBezTo>
                          <a:pt x="328" y="213"/>
                          <a:pt x="328" y="213"/>
                          <a:pt x="328" y="213"/>
                        </a:cubicBezTo>
                        <a:cubicBezTo>
                          <a:pt x="327" y="213"/>
                          <a:pt x="327" y="213"/>
                          <a:pt x="327" y="213"/>
                        </a:cubicBezTo>
                        <a:cubicBezTo>
                          <a:pt x="325" y="213"/>
                          <a:pt x="324" y="214"/>
                          <a:pt x="323" y="215"/>
                        </a:cubicBezTo>
                        <a:cubicBezTo>
                          <a:pt x="319" y="222"/>
                          <a:pt x="319" y="222"/>
                          <a:pt x="319" y="222"/>
                        </a:cubicBezTo>
                        <a:cubicBezTo>
                          <a:pt x="318" y="223"/>
                          <a:pt x="318" y="224"/>
                          <a:pt x="318" y="224"/>
                        </a:cubicBezTo>
                        <a:cubicBezTo>
                          <a:pt x="318" y="225"/>
                          <a:pt x="319" y="227"/>
                          <a:pt x="319" y="227"/>
                        </a:cubicBezTo>
                        <a:cubicBezTo>
                          <a:pt x="330" y="236"/>
                          <a:pt x="330" y="236"/>
                          <a:pt x="330" y="236"/>
                        </a:cubicBezTo>
                        <a:cubicBezTo>
                          <a:pt x="329" y="238"/>
                          <a:pt x="328" y="240"/>
                          <a:pt x="328" y="242"/>
                        </a:cubicBezTo>
                        <a:cubicBezTo>
                          <a:pt x="328" y="244"/>
                          <a:pt x="329" y="246"/>
                          <a:pt x="330" y="248"/>
                        </a:cubicBezTo>
                        <a:cubicBezTo>
                          <a:pt x="319" y="257"/>
                          <a:pt x="319" y="257"/>
                          <a:pt x="319" y="257"/>
                        </a:cubicBezTo>
                        <a:cubicBezTo>
                          <a:pt x="319" y="258"/>
                          <a:pt x="318" y="259"/>
                          <a:pt x="318" y="260"/>
                        </a:cubicBezTo>
                        <a:cubicBezTo>
                          <a:pt x="318" y="261"/>
                          <a:pt x="318" y="261"/>
                          <a:pt x="319" y="262"/>
                        </a:cubicBezTo>
                        <a:cubicBezTo>
                          <a:pt x="323" y="269"/>
                          <a:pt x="323" y="269"/>
                          <a:pt x="323" y="269"/>
                        </a:cubicBezTo>
                        <a:cubicBezTo>
                          <a:pt x="324" y="271"/>
                          <a:pt x="325" y="271"/>
                          <a:pt x="327" y="271"/>
                        </a:cubicBezTo>
                        <a:cubicBezTo>
                          <a:pt x="327" y="271"/>
                          <a:pt x="327" y="271"/>
                          <a:pt x="328" y="271"/>
                        </a:cubicBezTo>
                        <a:cubicBezTo>
                          <a:pt x="340" y="267"/>
                          <a:pt x="340" y="267"/>
                          <a:pt x="340" y="267"/>
                        </a:cubicBezTo>
                        <a:cubicBezTo>
                          <a:pt x="343" y="270"/>
                          <a:pt x="347" y="272"/>
                          <a:pt x="351" y="273"/>
                        </a:cubicBezTo>
                        <a:cubicBezTo>
                          <a:pt x="354" y="286"/>
                          <a:pt x="354" y="286"/>
                          <a:pt x="354" y="286"/>
                        </a:cubicBezTo>
                        <a:cubicBezTo>
                          <a:pt x="354" y="288"/>
                          <a:pt x="356" y="289"/>
                          <a:pt x="358" y="289"/>
                        </a:cubicBezTo>
                        <a:cubicBezTo>
                          <a:pt x="366" y="289"/>
                          <a:pt x="366" y="289"/>
                          <a:pt x="366" y="289"/>
                        </a:cubicBezTo>
                        <a:cubicBezTo>
                          <a:pt x="368" y="289"/>
                          <a:pt x="370" y="288"/>
                          <a:pt x="370" y="286"/>
                        </a:cubicBezTo>
                        <a:cubicBezTo>
                          <a:pt x="373" y="274"/>
                          <a:pt x="373" y="274"/>
                          <a:pt x="373" y="274"/>
                        </a:cubicBezTo>
                        <a:cubicBezTo>
                          <a:pt x="377" y="272"/>
                          <a:pt x="381" y="270"/>
                          <a:pt x="384" y="267"/>
                        </a:cubicBezTo>
                        <a:cubicBezTo>
                          <a:pt x="396" y="271"/>
                          <a:pt x="396" y="271"/>
                          <a:pt x="396" y="271"/>
                        </a:cubicBezTo>
                        <a:cubicBezTo>
                          <a:pt x="397" y="271"/>
                          <a:pt x="397" y="271"/>
                          <a:pt x="397" y="271"/>
                        </a:cubicBezTo>
                        <a:cubicBezTo>
                          <a:pt x="399" y="271"/>
                          <a:pt x="400" y="271"/>
                          <a:pt x="401" y="269"/>
                        </a:cubicBezTo>
                        <a:cubicBezTo>
                          <a:pt x="406" y="262"/>
                          <a:pt x="406" y="262"/>
                          <a:pt x="406" y="262"/>
                        </a:cubicBezTo>
                        <a:cubicBezTo>
                          <a:pt x="406" y="261"/>
                          <a:pt x="406" y="261"/>
                          <a:pt x="406" y="260"/>
                        </a:cubicBezTo>
                        <a:cubicBezTo>
                          <a:pt x="406" y="259"/>
                          <a:pt x="406" y="258"/>
                          <a:pt x="404" y="257"/>
                        </a:cubicBezTo>
                        <a:cubicBezTo>
                          <a:pt x="395" y="248"/>
                          <a:pt x="395" y="248"/>
                          <a:pt x="395" y="248"/>
                        </a:cubicBezTo>
                        <a:cubicBezTo>
                          <a:pt x="395" y="248"/>
                          <a:pt x="395" y="248"/>
                          <a:pt x="395" y="248"/>
                        </a:cubicBezTo>
                        <a:close/>
                        <a:moveTo>
                          <a:pt x="375" y="242"/>
                        </a:moveTo>
                        <a:cubicBezTo>
                          <a:pt x="375" y="249"/>
                          <a:pt x="369" y="255"/>
                          <a:pt x="362" y="255"/>
                        </a:cubicBezTo>
                        <a:cubicBezTo>
                          <a:pt x="355" y="255"/>
                          <a:pt x="349" y="249"/>
                          <a:pt x="349" y="242"/>
                        </a:cubicBezTo>
                        <a:cubicBezTo>
                          <a:pt x="349" y="235"/>
                          <a:pt x="355" y="229"/>
                          <a:pt x="362" y="229"/>
                        </a:cubicBezTo>
                        <a:cubicBezTo>
                          <a:pt x="369" y="229"/>
                          <a:pt x="375" y="235"/>
                          <a:pt x="375" y="242"/>
                        </a:cubicBez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a:gradFill>
                        <a:gsLst>
                          <a:gs pos="0">
                            <a:srgbClr val="505050">
                              <a:lumMod val="0"/>
                              <a:lumOff val="100000"/>
                            </a:srgbClr>
                          </a:gs>
                          <a:gs pos="100000">
                            <a:srgbClr val="505050">
                              <a:lumMod val="0"/>
                              <a:lumOff val="100000"/>
                            </a:srgbClr>
                          </a:gs>
                        </a:gsLst>
                        <a:lin ang="5400000" scaled="0"/>
                      </a:gradFill>
                      <a:ea typeface="ＭＳ Ｐゴシック" charset="0"/>
                    </a:endParaRPr>
                  </a:p>
                </p:txBody>
              </p:sp>
              <p:cxnSp>
                <p:nvCxnSpPr>
                  <p:cNvPr id="155" name="Straight Arrow Connector 154"/>
                  <p:cNvCxnSpPr/>
                  <p:nvPr/>
                </p:nvCxnSpPr>
                <p:spPr>
                  <a:xfrm>
                    <a:off x="694650" y="5028918"/>
                    <a:ext cx="0" cy="274320"/>
                  </a:xfrm>
                  <a:prstGeom prst="straightConnector1">
                    <a:avLst/>
                  </a:prstGeom>
                  <a:noFill/>
                  <a:ln w="25400" cap="flat" cmpd="sng" algn="ctr">
                    <a:solidFill>
                      <a:srgbClr val="FFFFFF"/>
                    </a:solidFill>
                    <a:prstDash val="solid"/>
                    <a:headEnd type="triangle"/>
                    <a:tailEnd type="triangle"/>
                  </a:ln>
                  <a:effectLst/>
                </p:spPr>
              </p:cxnSp>
            </p:grpSp>
          </p:grpSp>
          <p:sp>
            <p:nvSpPr>
              <p:cNvPr id="193" name="Rectangle 192"/>
              <p:cNvSpPr/>
              <p:nvPr/>
            </p:nvSpPr>
            <p:spPr bwMode="auto">
              <a:xfrm>
                <a:off x="1552946" y="4031656"/>
                <a:ext cx="2862557" cy="212351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0" rIns="46611" bIns="0" numCol="1" spcCol="0" rtlCol="0" fromWordArt="0" anchor="ctr" anchorCtr="0" forceAA="0" compatLnSpc="1">
                <a:prstTxWarp prst="textNoShape">
                  <a:avLst/>
                </a:prstTxWarp>
                <a:noAutofit/>
              </a:bodyPr>
              <a:lstStyle/>
              <a:p>
                <a:pPr defTabSz="932290" fontAlgn="base">
                  <a:spcBef>
                    <a:spcPct val="0"/>
                  </a:spcBef>
                  <a:spcAft>
                    <a:spcPct val="0"/>
                  </a:spcAft>
                </a:pPr>
                <a:endParaRPr lang="en-US" sz="1428" b="1"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6" name="Picture 195" descr="\\MAGNUM\Projects\Microsoft\Cloud Power FY12\Design\Icons\PNGs\Server_2.png"/>
              <p:cNvPicPr>
                <a:picLocks noChangeAspect="1" noChangeArrowheads="1"/>
              </p:cNvPicPr>
              <p:nvPr/>
            </p:nvPicPr>
            <p:blipFill rotWithShape="1">
              <a:blip r:embed="rId7" cstate="print">
                <a:duotone>
                  <a:schemeClr val="bg2">
                    <a:shade val="45000"/>
                    <a:satMod val="135000"/>
                  </a:schemeClr>
                  <a:prstClr val="white"/>
                </a:duotone>
                <a:extLst>
                  <a:ext uri="{BEBA8EAE-BF5A-486C-A8C5-ECC9F3942E4B}">
                    <a14:imgProps xmlns:a14="http://schemas.microsoft.com/office/drawing/2010/main">
                      <a14:imgLayer r:embed="rId8">
                        <a14:imgEffect>
                          <a14:colorTemperature colorTemp="11500"/>
                        </a14:imgEffect>
                        <a14:imgEffect>
                          <a14:saturation sat="400000"/>
                        </a14:imgEffect>
                        <a14:imgEffect>
                          <a14:brightnessContrast bright="100000" contrast="100000"/>
                        </a14:imgEffect>
                      </a14:imgLayer>
                    </a14:imgProps>
                  </a:ext>
                </a:extLst>
              </a:blip>
              <a:srcRect l="27992" t="9777" r="28409" b="9255"/>
              <a:stretch/>
            </p:blipFill>
            <p:spPr bwMode="auto">
              <a:xfrm>
                <a:off x="2936082" y="4427484"/>
                <a:ext cx="518157" cy="925805"/>
              </a:xfrm>
              <a:prstGeom prst="rect">
                <a:avLst/>
              </a:prstGeom>
              <a:noFill/>
              <a:ln w="10795" cap="flat" cmpd="sng" algn="ctr">
                <a:noFill/>
                <a:prstDash val="solid"/>
                <a:headEnd type="none" w="med" len="med"/>
                <a:tailEnd type="none" w="med" len="med"/>
              </a:ln>
              <a:effectLst/>
            </p:spPr>
          </p:pic>
          <p:sp>
            <p:nvSpPr>
              <p:cNvPr id="198" name="Freeform 5"/>
              <p:cNvSpPr>
                <a:spLocks noChangeAspect="1" noEditPoints="1"/>
              </p:cNvSpPr>
              <p:nvPr/>
            </p:nvSpPr>
            <p:spPr bwMode="auto">
              <a:xfrm>
                <a:off x="2626545" y="5015497"/>
                <a:ext cx="255861" cy="281134"/>
              </a:xfrm>
              <a:custGeom>
                <a:avLst/>
                <a:gdLst>
                  <a:gd name="T0" fmla="*/ 70 w 140"/>
                  <a:gd name="T1" fmla="*/ 0 h 161"/>
                  <a:gd name="T2" fmla="*/ 0 w 140"/>
                  <a:gd name="T3" fmla="*/ 23 h 161"/>
                  <a:gd name="T4" fmla="*/ 0 w 140"/>
                  <a:gd name="T5" fmla="*/ 138 h 161"/>
                  <a:gd name="T6" fmla="*/ 70 w 140"/>
                  <a:gd name="T7" fmla="*/ 161 h 161"/>
                  <a:gd name="T8" fmla="*/ 140 w 140"/>
                  <a:gd name="T9" fmla="*/ 138 h 161"/>
                  <a:gd name="T10" fmla="*/ 140 w 140"/>
                  <a:gd name="T11" fmla="*/ 23 h 161"/>
                  <a:gd name="T12" fmla="*/ 70 w 140"/>
                  <a:gd name="T13" fmla="*/ 0 h 161"/>
                  <a:gd name="T14" fmla="*/ 70 w 140"/>
                  <a:gd name="T15" fmla="*/ 39 h 161"/>
                  <a:gd name="T16" fmla="*/ 11 w 140"/>
                  <a:gd name="T17" fmla="*/ 23 h 161"/>
                  <a:gd name="T18" fmla="*/ 70 w 140"/>
                  <a:gd name="T19" fmla="*/ 7 h 161"/>
                  <a:gd name="T20" fmla="*/ 129 w 140"/>
                  <a:gd name="T21" fmla="*/ 23 h 161"/>
                  <a:gd name="T22" fmla="*/ 70 w 140"/>
                  <a:gd name="T23" fmla="*/ 3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161">
                    <a:moveTo>
                      <a:pt x="70" y="0"/>
                    </a:moveTo>
                    <a:cubicBezTo>
                      <a:pt x="44" y="0"/>
                      <a:pt x="0" y="5"/>
                      <a:pt x="0" y="23"/>
                    </a:cubicBezTo>
                    <a:cubicBezTo>
                      <a:pt x="0" y="138"/>
                      <a:pt x="0" y="138"/>
                      <a:pt x="0" y="138"/>
                    </a:cubicBezTo>
                    <a:cubicBezTo>
                      <a:pt x="0" y="156"/>
                      <a:pt x="44" y="161"/>
                      <a:pt x="70" y="161"/>
                    </a:cubicBezTo>
                    <a:cubicBezTo>
                      <a:pt x="96" y="161"/>
                      <a:pt x="140" y="156"/>
                      <a:pt x="140" y="138"/>
                    </a:cubicBezTo>
                    <a:cubicBezTo>
                      <a:pt x="140" y="23"/>
                      <a:pt x="140" y="23"/>
                      <a:pt x="140" y="23"/>
                    </a:cubicBezTo>
                    <a:cubicBezTo>
                      <a:pt x="140" y="5"/>
                      <a:pt x="96" y="0"/>
                      <a:pt x="70" y="0"/>
                    </a:cubicBezTo>
                    <a:close/>
                    <a:moveTo>
                      <a:pt x="70" y="39"/>
                    </a:moveTo>
                    <a:cubicBezTo>
                      <a:pt x="37" y="39"/>
                      <a:pt x="11" y="32"/>
                      <a:pt x="11" y="23"/>
                    </a:cubicBezTo>
                    <a:cubicBezTo>
                      <a:pt x="11" y="14"/>
                      <a:pt x="37" y="7"/>
                      <a:pt x="70" y="7"/>
                    </a:cubicBezTo>
                    <a:cubicBezTo>
                      <a:pt x="102" y="7"/>
                      <a:pt x="129" y="14"/>
                      <a:pt x="129" y="23"/>
                    </a:cubicBezTo>
                    <a:cubicBezTo>
                      <a:pt x="129" y="32"/>
                      <a:pt x="102" y="39"/>
                      <a:pt x="70" y="39"/>
                    </a:cubicBezTo>
                    <a:close/>
                  </a:path>
                </a:pathLst>
              </a:custGeom>
              <a:solidFill>
                <a:schemeClr val="tx1"/>
              </a:solidFill>
              <a:ln w="10795" cap="flat" cmpd="sng" algn="ctr">
                <a:noFill/>
                <a:prstDash val="solid"/>
                <a:headEnd type="none" w="med" len="med"/>
                <a:tailEnd type="none" w="med" len="med"/>
              </a:ln>
              <a:effectLst/>
            </p:spPr>
            <p:txBody>
              <a:bodyPr vert="horz" wrap="square" lIns="0" tIns="46628" rIns="93256" bIns="46628" numCol="1" rtlCol="0" anchor="ctr" anchorCtr="0" compatLnSpc="1">
                <a:prstTxWarp prst="textNoShape">
                  <a:avLst/>
                </a:prstTxWarp>
              </a:bodyPr>
              <a:lstStyle/>
              <a:p>
                <a:pPr algn="ctr" defTabSz="755481" fontAlgn="base">
                  <a:spcBef>
                    <a:spcPct val="0"/>
                  </a:spcBef>
                  <a:spcAft>
                    <a:spcPct val="0"/>
                  </a:spcAft>
                </a:pPr>
                <a:endParaRPr lang="en-US" sz="1942" kern="0" spc="-124">
                  <a:gradFill>
                    <a:gsLst>
                      <a:gs pos="0">
                        <a:srgbClr val="FFFFFF"/>
                      </a:gs>
                      <a:gs pos="100000">
                        <a:srgbClr val="FFFFFF"/>
                      </a:gs>
                    </a:gsLst>
                    <a:lin ang="5400000" scaled="0"/>
                  </a:gradFill>
                  <a:latin typeface="Segoe Light" pitchFamily="34" charset="0"/>
                  <a:ea typeface="ＭＳ Ｐゴシック" charset="0"/>
                </a:endParaRPr>
              </a:p>
            </p:txBody>
          </p:sp>
          <p:sp>
            <p:nvSpPr>
              <p:cNvPr id="199" name="Freeform 9"/>
              <p:cNvSpPr>
                <a:spLocks noChangeAspect="1" noEditPoints="1"/>
              </p:cNvSpPr>
              <p:nvPr/>
            </p:nvSpPr>
            <p:spPr bwMode="auto">
              <a:xfrm>
                <a:off x="2626544" y="4508694"/>
                <a:ext cx="255860" cy="209464"/>
              </a:xfrm>
              <a:custGeom>
                <a:avLst/>
                <a:gdLst>
                  <a:gd name="T0" fmla="*/ 547 w 576"/>
                  <a:gd name="T1" fmla="*/ 461 h 490"/>
                  <a:gd name="T2" fmla="*/ 0 w 576"/>
                  <a:gd name="T3" fmla="*/ 87 h 490"/>
                  <a:gd name="T4" fmla="*/ 0 w 576"/>
                  <a:gd name="T5" fmla="*/ 490 h 490"/>
                  <a:gd name="T6" fmla="*/ 576 w 576"/>
                  <a:gd name="T7" fmla="*/ 0 h 490"/>
                  <a:gd name="T8" fmla="*/ 0 w 576"/>
                  <a:gd name="T9" fmla="*/ 0 h 490"/>
                  <a:gd name="T10" fmla="*/ 335 w 576"/>
                  <a:gd name="T11" fmla="*/ 277 h 490"/>
                  <a:gd name="T12" fmla="*/ 319 w 576"/>
                  <a:gd name="T13" fmla="*/ 248 h 490"/>
                  <a:gd name="T14" fmla="*/ 300 w 576"/>
                  <a:gd name="T15" fmla="*/ 232 h 490"/>
                  <a:gd name="T16" fmla="*/ 268 w 576"/>
                  <a:gd name="T17" fmla="*/ 217 h 490"/>
                  <a:gd name="T18" fmla="*/ 243 w 576"/>
                  <a:gd name="T19" fmla="*/ 217 h 490"/>
                  <a:gd name="T20" fmla="*/ 212 w 576"/>
                  <a:gd name="T21" fmla="*/ 232 h 490"/>
                  <a:gd name="T22" fmla="*/ 193 w 576"/>
                  <a:gd name="T23" fmla="*/ 248 h 490"/>
                  <a:gd name="T24" fmla="*/ 177 w 576"/>
                  <a:gd name="T25" fmla="*/ 277 h 490"/>
                  <a:gd name="T26" fmla="*/ 172 w 576"/>
                  <a:gd name="T27" fmla="*/ 301 h 490"/>
                  <a:gd name="T28" fmla="*/ 178 w 576"/>
                  <a:gd name="T29" fmla="*/ 334 h 490"/>
                  <a:gd name="T30" fmla="*/ 190 w 576"/>
                  <a:gd name="T31" fmla="*/ 355 h 490"/>
                  <a:gd name="T32" fmla="*/ 216 w 576"/>
                  <a:gd name="T33" fmla="*/ 377 h 490"/>
                  <a:gd name="T34" fmla="*/ 239 w 576"/>
                  <a:gd name="T35" fmla="*/ 386 h 490"/>
                  <a:gd name="T36" fmla="*/ 259 w 576"/>
                  <a:gd name="T37" fmla="*/ 364 h 490"/>
                  <a:gd name="T38" fmla="*/ 293 w 576"/>
                  <a:gd name="T39" fmla="*/ 381 h 490"/>
                  <a:gd name="T40" fmla="*/ 298 w 576"/>
                  <a:gd name="T41" fmla="*/ 348 h 490"/>
                  <a:gd name="T42" fmla="*/ 335 w 576"/>
                  <a:gd name="T43" fmla="*/ 340 h 490"/>
                  <a:gd name="T44" fmla="*/ 317 w 576"/>
                  <a:gd name="T45" fmla="*/ 311 h 490"/>
                  <a:gd name="T46" fmla="*/ 290 w 576"/>
                  <a:gd name="T47" fmla="*/ 303 h 490"/>
                  <a:gd name="T48" fmla="*/ 232 w 576"/>
                  <a:gd name="T49" fmla="*/ 328 h 490"/>
                  <a:gd name="T50" fmla="*/ 256 w 576"/>
                  <a:gd name="T51" fmla="*/ 269 h 490"/>
                  <a:gd name="T52" fmla="*/ 240 w 576"/>
                  <a:gd name="T53" fmla="*/ 303 h 490"/>
                  <a:gd name="T54" fmla="*/ 256 w 576"/>
                  <a:gd name="T55" fmla="*/ 319 h 490"/>
                  <a:gd name="T56" fmla="*/ 396 w 576"/>
                  <a:gd name="T57" fmla="*/ 242 h 490"/>
                  <a:gd name="T58" fmla="*/ 406 w 576"/>
                  <a:gd name="T59" fmla="*/ 224 h 490"/>
                  <a:gd name="T60" fmla="*/ 397 w 576"/>
                  <a:gd name="T61" fmla="*/ 213 h 490"/>
                  <a:gd name="T62" fmla="*/ 373 w 576"/>
                  <a:gd name="T63" fmla="*/ 211 h 490"/>
                  <a:gd name="T64" fmla="*/ 358 w 576"/>
                  <a:gd name="T65" fmla="*/ 195 h 490"/>
                  <a:gd name="T66" fmla="*/ 340 w 576"/>
                  <a:gd name="T67" fmla="*/ 217 h 490"/>
                  <a:gd name="T68" fmla="*/ 323 w 576"/>
                  <a:gd name="T69" fmla="*/ 215 h 490"/>
                  <a:gd name="T70" fmla="*/ 319 w 576"/>
                  <a:gd name="T71" fmla="*/ 227 h 490"/>
                  <a:gd name="T72" fmla="*/ 330 w 576"/>
                  <a:gd name="T73" fmla="*/ 248 h 490"/>
                  <a:gd name="T74" fmla="*/ 319 w 576"/>
                  <a:gd name="T75" fmla="*/ 262 h 490"/>
                  <a:gd name="T76" fmla="*/ 328 w 576"/>
                  <a:gd name="T77" fmla="*/ 271 h 490"/>
                  <a:gd name="T78" fmla="*/ 354 w 576"/>
                  <a:gd name="T79" fmla="*/ 286 h 490"/>
                  <a:gd name="T80" fmla="*/ 370 w 576"/>
                  <a:gd name="T81" fmla="*/ 286 h 490"/>
                  <a:gd name="T82" fmla="*/ 396 w 576"/>
                  <a:gd name="T83" fmla="*/ 271 h 490"/>
                  <a:gd name="T84" fmla="*/ 406 w 576"/>
                  <a:gd name="T85" fmla="*/ 262 h 490"/>
                  <a:gd name="T86" fmla="*/ 395 w 576"/>
                  <a:gd name="T87" fmla="*/ 248 h 490"/>
                  <a:gd name="T88" fmla="*/ 362 w 576"/>
                  <a:gd name="T89" fmla="*/ 255 h 490"/>
                  <a:gd name="T90" fmla="*/ 375 w 576"/>
                  <a:gd name="T91" fmla="*/ 242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76" h="490">
                    <a:moveTo>
                      <a:pt x="28" y="116"/>
                    </a:moveTo>
                    <a:cubicBezTo>
                      <a:pt x="28" y="461"/>
                      <a:pt x="28" y="461"/>
                      <a:pt x="28" y="461"/>
                    </a:cubicBezTo>
                    <a:cubicBezTo>
                      <a:pt x="547" y="461"/>
                      <a:pt x="547" y="461"/>
                      <a:pt x="547" y="461"/>
                    </a:cubicBezTo>
                    <a:cubicBezTo>
                      <a:pt x="547" y="116"/>
                      <a:pt x="547" y="116"/>
                      <a:pt x="547" y="116"/>
                    </a:cubicBezTo>
                    <a:cubicBezTo>
                      <a:pt x="28" y="116"/>
                      <a:pt x="28" y="116"/>
                      <a:pt x="28" y="116"/>
                    </a:cubicBezTo>
                    <a:close/>
                    <a:moveTo>
                      <a:pt x="0" y="87"/>
                    </a:moveTo>
                    <a:cubicBezTo>
                      <a:pt x="576" y="87"/>
                      <a:pt x="576" y="87"/>
                      <a:pt x="576" y="87"/>
                    </a:cubicBezTo>
                    <a:cubicBezTo>
                      <a:pt x="576" y="490"/>
                      <a:pt x="576" y="490"/>
                      <a:pt x="576" y="490"/>
                    </a:cubicBezTo>
                    <a:cubicBezTo>
                      <a:pt x="0" y="490"/>
                      <a:pt x="0" y="490"/>
                      <a:pt x="0" y="490"/>
                    </a:cubicBezTo>
                    <a:cubicBezTo>
                      <a:pt x="0" y="87"/>
                      <a:pt x="0" y="87"/>
                      <a:pt x="0" y="87"/>
                    </a:cubicBezTo>
                    <a:close/>
                    <a:moveTo>
                      <a:pt x="0" y="0"/>
                    </a:moveTo>
                    <a:cubicBezTo>
                      <a:pt x="576" y="0"/>
                      <a:pt x="576" y="0"/>
                      <a:pt x="576" y="0"/>
                    </a:cubicBezTo>
                    <a:cubicBezTo>
                      <a:pt x="576" y="58"/>
                      <a:pt x="576" y="58"/>
                      <a:pt x="576" y="58"/>
                    </a:cubicBezTo>
                    <a:cubicBezTo>
                      <a:pt x="0" y="58"/>
                      <a:pt x="0" y="58"/>
                      <a:pt x="0" y="58"/>
                    </a:cubicBezTo>
                    <a:cubicBezTo>
                      <a:pt x="0" y="0"/>
                      <a:pt x="0" y="0"/>
                      <a:pt x="0" y="0"/>
                    </a:cubicBezTo>
                    <a:close/>
                    <a:moveTo>
                      <a:pt x="342" y="296"/>
                    </a:moveTo>
                    <a:cubicBezTo>
                      <a:pt x="339" y="280"/>
                      <a:pt x="339" y="280"/>
                      <a:pt x="339" y="280"/>
                    </a:cubicBezTo>
                    <a:cubicBezTo>
                      <a:pt x="339" y="279"/>
                      <a:pt x="338" y="277"/>
                      <a:pt x="335" y="277"/>
                    </a:cubicBezTo>
                    <a:cubicBezTo>
                      <a:pt x="311" y="276"/>
                      <a:pt x="311" y="276"/>
                      <a:pt x="311" y="276"/>
                    </a:cubicBezTo>
                    <a:cubicBezTo>
                      <a:pt x="310" y="274"/>
                      <a:pt x="309" y="272"/>
                      <a:pt x="307" y="270"/>
                    </a:cubicBezTo>
                    <a:cubicBezTo>
                      <a:pt x="319" y="248"/>
                      <a:pt x="319" y="248"/>
                      <a:pt x="319" y="248"/>
                    </a:cubicBezTo>
                    <a:cubicBezTo>
                      <a:pt x="320" y="246"/>
                      <a:pt x="319" y="244"/>
                      <a:pt x="317" y="243"/>
                    </a:cubicBezTo>
                    <a:cubicBezTo>
                      <a:pt x="305" y="233"/>
                      <a:pt x="305" y="233"/>
                      <a:pt x="305" y="233"/>
                    </a:cubicBezTo>
                    <a:cubicBezTo>
                      <a:pt x="304" y="231"/>
                      <a:pt x="301" y="231"/>
                      <a:pt x="300" y="232"/>
                    </a:cubicBezTo>
                    <a:cubicBezTo>
                      <a:pt x="280" y="247"/>
                      <a:pt x="280" y="247"/>
                      <a:pt x="280" y="247"/>
                    </a:cubicBezTo>
                    <a:cubicBezTo>
                      <a:pt x="278" y="246"/>
                      <a:pt x="277" y="246"/>
                      <a:pt x="274" y="245"/>
                    </a:cubicBezTo>
                    <a:cubicBezTo>
                      <a:pt x="268" y="217"/>
                      <a:pt x="268" y="217"/>
                      <a:pt x="268" y="217"/>
                    </a:cubicBezTo>
                    <a:cubicBezTo>
                      <a:pt x="268" y="215"/>
                      <a:pt x="266" y="214"/>
                      <a:pt x="264" y="214"/>
                    </a:cubicBezTo>
                    <a:cubicBezTo>
                      <a:pt x="248" y="214"/>
                      <a:pt x="248" y="214"/>
                      <a:pt x="248" y="214"/>
                    </a:cubicBezTo>
                    <a:cubicBezTo>
                      <a:pt x="246" y="214"/>
                      <a:pt x="244" y="215"/>
                      <a:pt x="243" y="217"/>
                    </a:cubicBezTo>
                    <a:cubicBezTo>
                      <a:pt x="238" y="245"/>
                      <a:pt x="238" y="245"/>
                      <a:pt x="238" y="245"/>
                    </a:cubicBezTo>
                    <a:cubicBezTo>
                      <a:pt x="235" y="246"/>
                      <a:pt x="233" y="246"/>
                      <a:pt x="232" y="247"/>
                    </a:cubicBezTo>
                    <a:cubicBezTo>
                      <a:pt x="212" y="232"/>
                      <a:pt x="212" y="232"/>
                      <a:pt x="212" y="232"/>
                    </a:cubicBezTo>
                    <a:cubicBezTo>
                      <a:pt x="210" y="231"/>
                      <a:pt x="208" y="231"/>
                      <a:pt x="207" y="232"/>
                    </a:cubicBezTo>
                    <a:cubicBezTo>
                      <a:pt x="194" y="243"/>
                      <a:pt x="194" y="243"/>
                      <a:pt x="194" y="243"/>
                    </a:cubicBezTo>
                    <a:cubicBezTo>
                      <a:pt x="193" y="244"/>
                      <a:pt x="193" y="246"/>
                      <a:pt x="193" y="248"/>
                    </a:cubicBezTo>
                    <a:cubicBezTo>
                      <a:pt x="204" y="270"/>
                      <a:pt x="204" y="270"/>
                      <a:pt x="204" y="270"/>
                    </a:cubicBezTo>
                    <a:cubicBezTo>
                      <a:pt x="203" y="272"/>
                      <a:pt x="202" y="274"/>
                      <a:pt x="201" y="276"/>
                    </a:cubicBezTo>
                    <a:cubicBezTo>
                      <a:pt x="177" y="277"/>
                      <a:pt x="177" y="277"/>
                      <a:pt x="177" y="277"/>
                    </a:cubicBezTo>
                    <a:cubicBezTo>
                      <a:pt x="174" y="277"/>
                      <a:pt x="173" y="279"/>
                      <a:pt x="172" y="280"/>
                    </a:cubicBezTo>
                    <a:cubicBezTo>
                      <a:pt x="169" y="296"/>
                      <a:pt x="169" y="296"/>
                      <a:pt x="169" y="296"/>
                    </a:cubicBezTo>
                    <a:cubicBezTo>
                      <a:pt x="169" y="298"/>
                      <a:pt x="170" y="300"/>
                      <a:pt x="172" y="301"/>
                    </a:cubicBezTo>
                    <a:cubicBezTo>
                      <a:pt x="195" y="311"/>
                      <a:pt x="195" y="311"/>
                      <a:pt x="195" y="311"/>
                    </a:cubicBezTo>
                    <a:cubicBezTo>
                      <a:pt x="195" y="313"/>
                      <a:pt x="195" y="315"/>
                      <a:pt x="196" y="318"/>
                    </a:cubicBezTo>
                    <a:cubicBezTo>
                      <a:pt x="178" y="334"/>
                      <a:pt x="178" y="334"/>
                      <a:pt x="178" y="334"/>
                    </a:cubicBezTo>
                    <a:cubicBezTo>
                      <a:pt x="177" y="335"/>
                      <a:pt x="176" y="338"/>
                      <a:pt x="177" y="340"/>
                    </a:cubicBezTo>
                    <a:cubicBezTo>
                      <a:pt x="185" y="354"/>
                      <a:pt x="185" y="354"/>
                      <a:pt x="185" y="354"/>
                    </a:cubicBezTo>
                    <a:cubicBezTo>
                      <a:pt x="186" y="355"/>
                      <a:pt x="188" y="356"/>
                      <a:pt x="190" y="355"/>
                    </a:cubicBezTo>
                    <a:cubicBezTo>
                      <a:pt x="214" y="348"/>
                      <a:pt x="214" y="348"/>
                      <a:pt x="214" y="348"/>
                    </a:cubicBezTo>
                    <a:cubicBezTo>
                      <a:pt x="216" y="350"/>
                      <a:pt x="217" y="351"/>
                      <a:pt x="219" y="353"/>
                    </a:cubicBezTo>
                    <a:cubicBezTo>
                      <a:pt x="216" y="377"/>
                      <a:pt x="216" y="377"/>
                      <a:pt x="216" y="377"/>
                    </a:cubicBezTo>
                    <a:cubicBezTo>
                      <a:pt x="216" y="379"/>
                      <a:pt x="217" y="381"/>
                      <a:pt x="219" y="381"/>
                    </a:cubicBezTo>
                    <a:cubicBezTo>
                      <a:pt x="234" y="387"/>
                      <a:pt x="234" y="387"/>
                      <a:pt x="234" y="387"/>
                    </a:cubicBezTo>
                    <a:cubicBezTo>
                      <a:pt x="236" y="387"/>
                      <a:pt x="238" y="387"/>
                      <a:pt x="239" y="386"/>
                    </a:cubicBezTo>
                    <a:cubicBezTo>
                      <a:pt x="252" y="364"/>
                      <a:pt x="252" y="364"/>
                      <a:pt x="252" y="364"/>
                    </a:cubicBezTo>
                    <a:cubicBezTo>
                      <a:pt x="253" y="364"/>
                      <a:pt x="255" y="365"/>
                      <a:pt x="256" y="365"/>
                    </a:cubicBezTo>
                    <a:cubicBezTo>
                      <a:pt x="257" y="365"/>
                      <a:pt x="258" y="364"/>
                      <a:pt x="259" y="364"/>
                    </a:cubicBezTo>
                    <a:cubicBezTo>
                      <a:pt x="272" y="386"/>
                      <a:pt x="272" y="386"/>
                      <a:pt x="272" y="386"/>
                    </a:cubicBezTo>
                    <a:cubicBezTo>
                      <a:pt x="274" y="387"/>
                      <a:pt x="276" y="387"/>
                      <a:pt x="278" y="387"/>
                    </a:cubicBezTo>
                    <a:cubicBezTo>
                      <a:pt x="293" y="381"/>
                      <a:pt x="293" y="381"/>
                      <a:pt x="293" y="381"/>
                    </a:cubicBezTo>
                    <a:cubicBezTo>
                      <a:pt x="295" y="381"/>
                      <a:pt x="296" y="379"/>
                      <a:pt x="296" y="377"/>
                    </a:cubicBezTo>
                    <a:cubicBezTo>
                      <a:pt x="293" y="353"/>
                      <a:pt x="293" y="353"/>
                      <a:pt x="293" y="353"/>
                    </a:cubicBezTo>
                    <a:cubicBezTo>
                      <a:pt x="294" y="351"/>
                      <a:pt x="296" y="350"/>
                      <a:pt x="298" y="348"/>
                    </a:cubicBezTo>
                    <a:cubicBezTo>
                      <a:pt x="322" y="355"/>
                      <a:pt x="322" y="355"/>
                      <a:pt x="322" y="355"/>
                    </a:cubicBezTo>
                    <a:cubicBezTo>
                      <a:pt x="323" y="356"/>
                      <a:pt x="326" y="355"/>
                      <a:pt x="326" y="354"/>
                    </a:cubicBezTo>
                    <a:cubicBezTo>
                      <a:pt x="335" y="340"/>
                      <a:pt x="335" y="340"/>
                      <a:pt x="335" y="340"/>
                    </a:cubicBezTo>
                    <a:cubicBezTo>
                      <a:pt x="336" y="338"/>
                      <a:pt x="335" y="335"/>
                      <a:pt x="334" y="334"/>
                    </a:cubicBezTo>
                    <a:cubicBezTo>
                      <a:pt x="316" y="318"/>
                      <a:pt x="316" y="318"/>
                      <a:pt x="316" y="318"/>
                    </a:cubicBezTo>
                    <a:cubicBezTo>
                      <a:pt x="316" y="315"/>
                      <a:pt x="316" y="313"/>
                      <a:pt x="317" y="311"/>
                    </a:cubicBezTo>
                    <a:cubicBezTo>
                      <a:pt x="340" y="301"/>
                      <a:pt x="340" y="301"/>
                      <a:pt x="340" y="301"/>
                    </a:cubicBezTo>
                    <a:cubicBezTo>
                      <a:pt x="342" y="300"/>
                      <a:pt x="342" y="299"/>
                      <a:pt x="342" y="296"/>
                    </a:cubicBezTo>
                    <a:close/>
                    <a:moveTo>
                      <a:pt x="290" y="303"/>
                    </a:moveTo>
                    <a:cubicBezTo>
                      <a:pt x="290" y="313"/>
                      <a:pt x="286" y="321"/>
                      <a:pt x="280" y="328"/>
                    </a:cubicBezTo>
                    <a:cubicBezTo>
                      <a:pt x="274" y="334"/>
                      <a:pt x="265" y="338"/>
                      <a:pt x="256" y="338"/>
                    </a:cubicBezTo>
                    <a:cubicBezTo>
                      <a:pt x="246" y="338"/>
                      <a:pt x="238" y="334"/>
                      <a:pt x="232" y="328"/>
                    </a:cubicBezTo>
                    <a:cubicBezTo>
                      <a:pt x="226" y="321"/>
                      <a:pt x="222" y="313"/>
                      <a:pt x="222" y="303"/>
                    </a:cubicBezTo>
                    <a:cubicBezTo>
                      <a:pt x="222" y="294"/>
                      <a:pt x="226" y="285"/>
                      <a:pt x="232" y="279"/>
                    </a:cubicBezTo>
                    <a:cubicBezTo>
                      <a:pt x="238" y="273"/>
                      <a:pt x="246" y="269"/>
                      <a:pt x="256" y="269"/>
                    </a:cubicBezTo>
                    <a:cubicBezTo>
                      <a:pt x="265" y="269"/>
                      <a:pt x="274" y="273"/>
                      <a:pt x="280" y="279"/>
                    </a:cubicBezTo>
                    <a:cubicBezTo>
                      <a:pt x="286" y="285"/>
                      <a:pt x="290" y="294"/>
                      <a:pt x="290" y="303"/>
                    </a:cubicBezTo>
                    <a:close/>
                    <a:moveTo>
                      <a:pt x="240" y="303"/>
                    </a:moveTo>
                    <a:cubicBezTo>
                      <a:pt x="240" y="295"/>
                      <a:pt x="247" y="288"/>
                      <a:pt x="256" y="288"/>
                    </a:cubicBezTo>
                    <a:cubicBezTo>
                      <a:pt x="265" y="288"/>
                      <a:pt x="272" y="295"/>
                      <a:pt x="272" y="303"/>
                    </a:cubicBezTo>
                    <a:cubicBezTo>
                      <a:pt x="272" y="312"/>
                      <a:pt x="265" y="319"/>
                      <a:pt x="256" y="319"/>
                    </a:cubicBezTo>
                    <a:cubicBezTo>
                      <a:pt x="247" y="319"/>
                      <a:pt x="240" y="312"/>
                      <a:pt x="240" y="303"/>
                    </a:cubicBezTo>
                    <a:close/>
                    <a:moveTo>
                      <a:pt x="395" y="248"/>
                    </a:moveTo>
                    <a:cubicBezTo>
                      <a:pt x="395" y="247"/>
                      <a:pt x="396" y="244"/>
                      <a:pt x="396" y="242"/>
                    </a:cubicBezTo>
                    <a:cubicBezTo>
                      <a:pt x="396" y="240"/>
                      <a:pt x="395" y="238"/>
                      <a:pt x="395" y="236"/>
                    </a:cubicBezTo>
                    <a:cubicBezTo>
                      <a:pt x="404" y="227"/>
                      <a:pt x="404" y="227"/>
                      <a:pt x="404" y="227"/>
                    </a:cubicBezTo>
                    <a:cubicBezTo>
                      <a:pt x="406" y="227"/>
                      <a:pt x="406" y="225"/>
                      <a:pt x="406" y="224"/>
                    </a:cubicBezTo>
                    <a:cubicBezTo>
                      <a:pt x="406" y="224"/>
                      <a:pt x="406" y="223"/>
                      <a:pt x="406" y="222"/>
                    </a:cubicBezTo>
                    <a:cubicBezTo>
                      <a:pt x="401" y="215"/>
                      <a:pt x="401" y="215"/>
                      <a:pt x="401" y="215"/>
                    </a:cubicBezTo>
                    <a:cubicBezTo>
                      <a:pt x="400" y="214"/>
                      <a:pt x="399" y="213"/>
                      <a:pt x="397" y="213"/>
                    </a:cubicBezTo>
                    <a:cubicBezTo>
                      <a:pt x="397" y="213"/>
                      <a:pt x="397" y="213"/>
                      <a:pt x="396" y="213"/>
                    </a:cubicBezTo>
                    <a:cubicBezTo>
                      <a:pt x="384" y="217"/>
                      <a:pt x="384" y="217"/>
                      <a:pt x="384" y="217"/>
                    </a:cubicBezTo>
                    <a:cubicBezTo>
                      <a:pt x="381" y="214"/>
                      <a:pt x="377" y="212"/>
                      <a:pt x="373" y="211"/>
                    </a:cubicBezTo>
                    <a:cubicBezTo>
                      <a:pt x="370" y="198"/>
                      <a:pt x="370" y="198"/>
                      <a:pt x="370" y="198"/>
                    </a:cubicBezTo>
                    <a:cubicBezTo>
                      <a:pt x="370" y="197"/>
                      <a:pt x="368" y="195"/>
                      <a:pt x="366" y="195"/>
                    </a:cubicBezTo>
                    <a:cubicBezTo>
                      <a:pt x="358" y="195"/>
                      <a:pt x="358" y="195"/>
                      <a:pt x="358" y="195"/>
                    </a:cubicBezTo>
                    <a:cubicBezTo>
                      <a:pt x="356" y="195"/>
                      <a:pt x="354" y="197"/>
                      <a:pt x="354" y="198"/>
                    </a:cubicBezTo>
                    <a:cubicBezTo>
                      <a:pt x="351" y="211"/>
                      <a:pt x="351" y="211"/>
                      <a:pt x="351" y="211"/>
                    </a:cubicBezTo>
                    <a:cubicBezTo>
                      <a:pt x="347" y="212"/>
                      <a:pt x="343" y="214"/>
                      <a:pt x="340" y="217"/>
                    </a:cubicBezTo>
                    <a:cubicBezTo>
                      <a:pt x="328" y="213"/>
                      <a:pt x="328" y="213"/>
                      <a:pt x="328" y="213"/>
                    </a:cubicBezTo>
                    <a:cubicBezTo>
                      <a:pt x="327" y="213"/>
                      <a:pt x="327" y="213"/>
                      <a:pt x="327" y="213"/>
                    </a:cubicBezTo>
                    <a:cubicBezTo>
                      <a:pt x="325" y="213"/>
                      <a:pt x="324" y="214"/>
                      <a:pt x="323" y="215"/>
                    </a:cubicBezTo>
                    <a:cubicBezTo>
                      <a:pt x="319" y="222"/>
                      <a:pt x="319" y="222"/>
                      <a:pt x="319" y="222"/>
                    </a:cubicBezTo>
                    <a:cubicBezTo>
                      <a:pt x="318" y="223"/>
                      <a:pt x="318" y="224"/>
                      <a:pt x="318" y="224"/>
                    </a:cubicBezTo>
                    <a:cubicBezTo>
                      <a:pt x="318" y="225"/>
                      <a:pt x="319" y="227"/>
                      <a:pt x="319" y="227"/>
                    </a:cubicBezTo>
                    <a:cubicBezTo>
                      <a:pt x="330" y="236"/>
                      <a:pt x="330" y="236"/>
                      <a:pt x="330" y="236"/>
                    </a:cubicBezTo>
                    <a:cubicBezTo>
                      <a:pt x="329" y="238"/>
                      <a:pt x="328" y="240"/>
                      <a:pt x="328" y="242"/>
                    </a:cubicBezTo>
                    <a:cubicBezTo>
                      <a:pt x="328" y="244"/>
                      <a:pt x="329" y="246"/>
                      <a:pt x="330" y="248"/>
                    </a:cubicBezTo>
                    <a:cubicBezTo>
                      <a:pt x="319" y="257"/>
                      <a:pt x="319" y="257"/>
                      <a:pt x="319" y="257"/>
                    </a:cubicBezTo>
                    <a:cubicBezTo>
                      <a:pt x="319" y="258"/>
                      <a:pt x="318" y="259"/>
                      <a:pt x="318" y="260"/>
                    </a:cubicBezTo>
                    <a:cubicBezTo>
                      <a:pt x="318" y="261"/>
                      <a:pt x="318" y="261"/>
                      <a:pt x="319" y="262"/>
                    </a:cubicBezTo>
                    <a:cubicBezTo>
                      <a:pt x="323" y="269"/>
                      <a:pt x="323" y="269"/>
                      <a:pt x="323" y="269"/>
                    </a:cubicBezTo>
                    <a:cubicBezTo>
                      <a:pt x="324" y="271"/>
                      <a:pt x="325" y="271"/>
                      <a:pt x="327" y="271"/>
                    </a:cubicBezTo>
                    <a:cubicBezTo>
                      <a:pt x="327" y="271"/>
                      <a:pt x="327" y="271"/>
                      <a:pt x="328" y="271"/>
                    </a:cubicBezTo>
                    <a:cubicBezTo>
                      <a:pt x="340" y="267"/>
                      <a:pt x="340" y="267"/>
                      <a:pt x="340" y="267"/>
                    </a:cubicBezTo>
                    <a:cubicBezTo>
                      <a:pt x="343" y="270"/>
                      <a:pt x="347" y="272"/>
                      <a:pt x="351" y="273"/>
                    </a:cubicBezTo>
                    <a:cubicBezTo>
                      <a:pt x="354" y="286"/>
                      <a:pt x="354" y="286"/>
                      <a:pt x="354" y="286"/>
                    </a:cubicBezTo>
                    <a:cubicBezTo>
                      <a:pt x="354" y="288"/>
                      <a:pt x="356" y="289"/>
                      <a:pt x="358" y="289"/>
                    </a:cubicBezTo>
                    <a:cubicBezTo>
                      <a:pt x="366" y="289"/>
                      <a:pt x="366" y="289"/>
                      <a:pt x="366" y="289"/>
                    </a:cubicBezTo>
                    <a:cubicBezTo>
                      <a:pt x="368" y="289"/>
                      <a:pt x="370" y="288"/>
                      <a:pt x="370" y="286"/>
                    </a:cubicBezTo>
                    <a:cubicBezTo>
                      <a:pt x="373" y="274"/>
                      <a:pt x="373" y="274"/>
                      <a:pt x="373" y="274"/>
                    </a:cubicBezTo>
                    <a:cubicBezTo>
                      <a:pt x="377" y="272"/>
                      <a:pt x="381" y="270"/>
                      <a:pt x="384" y="267"/>
                    </a:cubicBezTo>
                    <a:cubicBezTo>
                      <a:pt x="396" y="271"/>
                      <a:pt x="396" y="271"/>
                      <a:pt x="396" y="271"/>
                    </a:cubicBezTo>
                    <a:cubicBezTo>
                      <a:pt x="397" y="271"/>
                      <a:pt x="397" y="271"/>
                      <a:pt x="397" y="271"/>
                    </a:cubicBezTo>
                    <a:cubicBezTo>
                      <a:pt x="399" y="271"/>
                      <a:pt x="400" y="271"/>
                      <a:pt x="401" y="269"/>
                    </a:cubicBezTo>
                    <a:cubicBezTo>
                      <a:pt x="406" y="262"/>
                      <a:pt x="406" y="262"/>
                      <a:pt x="406" y="262"/>
                    </a:cubicBezTo>
                    <a:cubicBezTo>
                      <a:pt x="406" y="261"/>
                      <a:pt x="406" y="261"/>
                      <a:pt x="406" y="260"/>
                    </a:cubicBezTo>
                    <a:cubicBezTo>
                      <a:pt x="406" y="259"/>
                      <a:pt x="406" y="258"/>
                      <a:pt x="404" y="257"/>
                    </a:cubicBezTo>
                    <a:cubicBezTo>
                      <a:pt x="395" y="248"/>
                      <a:pt x="395" y="248"/>
                      <a:pt x="395" y="248"/>
                    </a:cubicBezTo>
                    <a:cubicBezTo>
                      <a:pt x="395" y="248"/>
                      <a:pt x="395" y="248"/>
                      <a:pt x="395" y="248"/>
                    </a:cubicBezTo>
                    <a:close/>
                    <a:moveTo>
                      <a:pt x="375" y="242"/>
                    </a:moveTo>
                    <a:cubicBezTo>
                      <a:pt x="375" y="249"/>
                      <a:pt x="369" y="255"/>
                      <a:pt x="362" y="255"/>
                    </a:cubicBezTo>
                    <a:cubicBezTo>
                      <a:pt x="355" y="255"/>
                      <a:pt x="349" y="249"/>
                      <a:pt x="349" y="242"/>
                    </a:cubicBezTo>
                    <a:cubicBezTo>
                      <a:pt x="349" y="235"/>
                      <a:pt x="355" y="229"/>
                      <a:pt x="362" y="229"/>
                    </a:cubicBezTo>
                    <a:cubicBezTo>
                      <a:pt x="369" y="229"/>
                      <a:pt x="375" y="235"/>
                      <a:pt x="375" y="242"/>
                    </a:cubicBezTo>
                    <a:close/>
                  </a:path>
                </a:pathLst>
              </a:custGeom>
              <a:solidFill>
                <a:schemeClr val="tx1"/>
              </a:solidFill>
              <a:ln w="10795" cap="flat" cmpd="sng" algn="ctr">
                <a:noFill/>
                <a:prstDash val="solid"/>
                <a:headEnd type="none" w="med" len="med"/>
                <a:tailEnd type="none" w="med" len="med"/>
              </a:ln>
              <a:effectLst/>
            </p:spPr>
            <p:txBody>
              <a:bodyPr vert="horz" wrap="square" lIns="0" tIns="46628" rIns="93256" bIns="46628" numCol="1" rtlCol="0" anchor="ctr" anchorCtr="0" compatLnSpc="1">
                <a:prstTxWarp prst="textNoShape">
                  <a:avLst/>
                </a:prstTxWarp>
              </a:bodyPr>
              <a:lstStyle/>
              <a:p>
                <a:pPr algn="ctr" defTabSz="755481" fontAlgn="base">
                  <a:spcBef>
                    <a:spcPct val="0"/>
                  </a:spcBef>
                  <a:spcAft>
                    <a:spcPct val="0"/>
                  </a:spcAft>
                </a:pPr>
                <a:endParaRPr lang="en-US" sz="1942" kern="0" spc="-124">
                  <a:gradFill>
                    <a:gsLst>
                      <a:gs pos="0">
                        <a:srgbClr val="FFFFFF"/>
                      </a:gs>
                      <a:gs pos="100000">
                        <a:srgbClr val="FFFFFF"/>
                      </a:gs>
                    </a:gsLst>
                    <a:lin ang="5400000" scaled="0"/>
                  </a:gradFill>
                  <a:latin typeface="Segoe Light" pitchFamily="34" charset="0"/>
                  <a:ea typeface="ＭＳ Ｐゴシック" charset="0"/>
                </a:endParaRPr>
              </a:p>
            </p:txBody>
          </p:sp>
          <p:cxnSp>
            <p:nvCxnSpPr>
              <p:cNvPr id="200" name="Straight Arrow Connector 199"/>
              <p:cNvCxnSpPr/>
              <p:nvPr/>
            </p:nvCxnSpPr>
            <p:spPr>
              <a:xfrm>
                <a:off x="2754475" y="4745003"/>
                <a:ext cx="0" cy="246173"/>
              </a:xfrm>
              <a:prstGeom prst="straightConnector1">
                <a:avLst/>
              </a:prstGeom>
              <a:noFill/>
              <a:ln w="25400" cap="flat" cmpd="sng" algn="ctr">
                <a:solidFill>
                  <a:srgbClr val="FFFFFF"/>
                </a:solidFill>
                <a:prstDash val="solid"/>
                <a:headEnd type="triangle"/>
                <a:tailEnd type="triangle"/>
              </a:ln>
              <a:effectLst/>
            </p:spPr>
          </p:cxnSp>
          <p:sp>
            <p:nvSpPr>
              <p:cNvPr id="195" name="TextBox 194"/>
              <p:cNvSpPr txBox="1"/>
              <p:nvPr/>
            </p:nvSpPr>
            <p:spPr>
              <a:xfrm>
                <a:off x="2023273" y="5328891"/>
                <a:ext cx="1969659" cy="572464"/>
              </a:xfrm>
              <a:prstGeom prst="rect">
                <a:avLst/>
              </a:prstGeom>
              <a:noFill/>
            </p:spPr>
            <p:txBody>
              <a:bodyPr wrap="square" lIns="186521" tIns="149217" rIns="186521" bIns="149217" rtlCol="0">
                <a:spAutoFit/>
              </a:bodyPr>
              <a:lstStyle/>
              <a:p>
                <a:pPr algn="ctr" defTabSz="951304">
                  <a:lnSpc>
                    <a:spcPct val="90000"/>
                  </a:lnSpc>
                  <a:defRPr/>
                </a:pPr>
                <a:r>
                  <a:rPr lang="en-US" sz="2040" b="1" i="1" dirty="0" err="1" smtClean="0">
                    <a:solidFill>
                      <a:srgbClr val="FFFFFF"/>
                    </a:solidFill>
                    <a:ea typeface="ＭＳ Ｐゴシック" charset="0"/>
                    <a:cs typeface="Segoe UI" pitchFamily="34" charset="0"/>
                  </a:rPr>
                  <a:t>Servidores</a:t>
                </a:r>
                <a:endParaRPr lang="en-US" sz="2040" b="1" i="1" dirty="0">
                  <a:solidFill>
                    <a:srgbClr val="FFFFFF"/>
                  </a:solidFill>
                  <a:ea typeface="ＭＳ Ｐゴシック" charset="0"/>
                  <a:cs typeface="Segoe UI" pitchFamily="34" charset="0"/>
                </a:endParaRPr>
              </a:p>
            </p:txBody>
          </p:sp>
          <p:sp>
            <p:nvSpPr>
              <p:cNvPr id="187" name="Rectangle 186"/>
              <p:cNvSpPr/>
              <p:nvPr/>
            </p:nvSpPr>
            <p:spPr bwMode="auto">
              <a:xfrm>
                <a:off x="1529571" y="1814131"/>
                <a:ext cx="2862557" cy="212026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0" rIns="46611" bIns="0" numCol="1" spcCol="0" rtlCol="0" fromWordArt="0" anchor="ctr" anchorCtr="0" forceAA="0" compatLnSpc="1">
                <a:prstTxWarp prst="textNoShape">
                  <a:avLst/>
                </a:prstTxWarp>
                <a:noAutofit/>
              </a:bodyPr>
              <a:lstStyle/>
              <a:p>
                <a:pPr defTabSz="932290" fontAlgn="base">
                  <a:spcBef>
                    <a:spcPct val="0"/>
                  </a:spcBef>
                  <a:spcAft>
                    <a:spcPct val="0"/>
                  </a:spcAft>
                </a:pPr>
                <a:endParaRPr lang="en-US" sz="1428" b="1"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8" name="TextBox 187"/>
              <p:cNvSpPr txBox="1"/>
              <p:nvPr/>
            </p:nvSpPr>
            <p:spPr>
              <a:xfrm>
                <a:off x="2032187" y="3121108"/>
                <a:ext cx="1969659" cy="572464"/>
              </a:xfrm>
              <a:prstGeom prst="rect">
                <a:avLst/>
              </a:prstGeom>
              <a:noFill/>
            </p:spPr>
            <p:txBody>
              <a:bodyPr wrap="square" lIns="186521" tIns="149217" rIns="186521" bIns="149217" rtlCol="0">
                <a:spAutoFit/>
              </a:bodyPr>
              <a:lstStyle/>
              <a:p>
                <a:pPr algn="ctr" defTabSz="951304">
                  <a:lnSpc>
                    <a:spcPct val="90000"/>
                  </a:lnSpc>
                  <a:defRPr/>
                </a:pPr>
                <a:r>
                  <a:rPr lang="en-US" sz="2040" b="1" i="1" dirty="0" err="1" smtClean="0">
                    <a:solidFill>
                      <a:srgbClr val="FFFFFF"/>
                    </a:solidFill>
                    <a:ea typeface="ＭＳ Ｐゴシック" charset="0"/>
                    <a:cs typeface="Segoe UI" pitchFamily="34" charset="0"/>
                  </a:rPr>
                  <a:t>Cliente</a:t>
                </a:r>
                <a:endParaRPr lang="en-US" sz="2040" b="1" i="1" dirty="0">
                  <a:solidFill>
                    <a:srgbClr val="FFFFFF"/>
                  </a:solidFill>
                  <a:ea typeface="ＭＳ Ｐゴシック" charset="0"/>
                  <a:cs typeface="Segoe UI" pitchFamily="34" charset="0"/>
                </a:endParaRPr>
              </a:p>
            </p:txBody>
          </p:sp>
          <p:sp>
            <p:nvSpPr>
              <p:cNvPr id="190" name="Freeform 189"/>
              <p:cNvSpPr>
                <a:spLocks noEditPoints="1"/>
              </p:cNvSpPr>
              <p:nvPr/>
            </p:nvSpPr>
            <p:spPr bwMode="black">
              <a:xfrm>
                <a:off x="3320447" y="2517229"/>
                <a:ext cx="300383" cy="582809"/>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w="10795" cap="flat" cmpd="sng" algn="ctr">
                <a:noFill/>
                <a:prstDash val="solid"/>
                <a:headEnd type="none" w="med" len="med"/>
                <a:tailEnd type="none" w="med" len="med"/>
              </a:ln>
              <a:effectLst/>
              <a:extLst/>
            </p:spPr>
            <p:txBody>
              <a:bodyPr vert="horz" wrap="square" lIns="0" tIns="46628" rIns="93256" bIns="46628" numCol="1" rtlCol="0" anchor="ctr" anchorCtr="0" compatLnSpc="1">
                <a:prstTxWarp prst="textNoShape">
                  <a:avLst/>
                </a:prstTxWarp>
              </a:bodyPr>
              <a:lstStyle/>
              <a:p>
                <a:pPr algn="ctr" defTabSz="755481">
                  <a:defRPr/>
                </a:pPr>
                <a:endParaRPr lang="en-US" sz="1836" kern="0" spc="-124" dirty="0">
                  <a:gradFill>
                    <a:gsLst>
                      <a:gs pos="0">
                        <a:srgbClr val="FFFFFF"/>
                      </a:gs>
                      <a:gs pos="100000">
                        <a:srgbClr val="FFFFFF"/>
                      </a:gs>
                    </a:gsLst>
                    <a:lin ang="5400000" scaled="0"/>
                  </a:gradFill>
                  <a:latin typeface="Segoe Light" pitchFamily="34" charset="0"/>
                  <a:ea typeface="ＭＳ Ｐゴシック" charset="0"/>
                </a:endParaRPr>
              </a:p>
            </p:txBody>
          </p:sp>
          <p:sp>
            <p:nvSpPr>
              <p:cNvPr id="191" name="Freeform 88"/>
              <p:cNvSpPr>
                <a:spLocks noEditPoints="1"/>
              </p:cNvSpPr>
              <p:nvPr/>
            </p:nvSpPr>
            <p:spPr bwMode="black">
              <a:xfrm>
                <a:off x="2413202" y="2400343"/>
                <a:ext cx="857591" cy="69969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w="10795" cap="flat" cmpd="sng" algn="ctr">
                <a:noFill/>
                <a:prstDash val="solid"/>
                <a:headEnd type="none" w="med" len="med"/>
                <a:tailEnd type="none" w="med" len="med"/>
              </a:ln>
              <a:effectLst/>
              <a:extLst/>
            </p:spPr>
            <p:txBody>
              <a:bodyPr vert="horz" wrap="square" lIns="0" tIns="46628" rIns="93256" bIns="46628" numCol="1" rtlCol="0" anchor="ctr" anchorCtr="0" compatLnSpc="1">
                <a:prstTxWarp prst="textNoShape">
                  <a:avLst/>
                </a:prstTxWarp>
              </a:bodyPr>
              <a:lstStyle/>
              <a:p>
                <a:pPr algn="ctr" defTabSz="755481" fontAlgn="base">
                  <a:spcBef>
                    <a:spcPct val="0"/>
                  </a:spcBef>
                  <a:spcAft>
                    <a:spcPct val="0"/>
                  </a:spcAft>
                </a:pPr>
                <a:endParaRPr lang="en-US" sz="1942" kern="0" spc="-124" dirty="0">
                  <a:gradFill>
                    <a:gsLst>
                      <a:gs pos="0">
                        <a:srgbClr val="FFFFFF"/>
                      </a:gs>
                      <a:gs pos="100000">
                        <a:srgbClr val="FFFFFF"/>
                      </a:gs>
                    </a:gsLst>
                    <a:lin ang="5400000" scaled="0"/>
                  </a:gradFill>
                  <a:latin typeface="Segoe Light" pitchFamily="34" charset="0"/>
                  <a:ea typeface="ＭＳ Ｐゴシック" charset="0"/>
                </a:endParaRPr>
              </a:p>
            </p:txBody>
          </p:sp>
          <p:sp>
            <p:nvSpPr>
              <p:cNvPr id="192" name="Freeform 14"/>
              <p:cNvSpPr>
                <a:spLocks noChangeAspect="1" noEditPoints="1"/>
              </p:cNvSpPr>
              <p:nvPr/>
            </p:nvSpPr>
            <p:spPr bwMode="auto">
              <a:xfrm>
                <a:off x="2707707" y="2577633"/>
                <a:ext cx="273810" cy="263550"/>
              </a:xfrm>
              <a:custGeom>
                <a:avLst/>
                <a:gdLst>
                  <a:gd name="T0" fmla="*/ 52 w 117"/>
                  <a:gd name="T1" fmla="*/ 9 h 117"/>
                  <a:gd name="T2" fmla="*/ 117 w 117"/>
                  <a:gd name="T3" fmla="*/ 0 h 117"/>
                  <a:gd name="T4" fmla="*/ 117 w 117"/>
                  <a:gd name="T5" fmla="*/ 57 h 117"/>
                  <a:gd name="T6" fmla="*/ 52 w 117"/>
                  <a:gd name="T7" fmla="*/ 57 h 117"/>
                  <a:gd name="T8" fmla="*/ 52 w 117"/>
                  <a:gd name="T9" fmla="*/ 9 h 117"/>
                  <a:gd name="T10" fmla="*/ 52 w 117"/>
                  <a:gd name="T11" fmla="*/ 9 h 117"/>
                  <a:gd name="T12" fmla="*/ 50 w 117"/>
                  <a:gd name="T13" fmla="*/ 57 h 117"/>
                  <a:gd name="T14" fmla="*/ 50 w 117"/>
                  <a:gd name="T15" fmla="*/ 9 h 117"/>
                  <a:gd name="T16" fmla="*/ 0 w 117"/>
                  <a:gd name="T17" fmla="*/ 16 h 117"/>
                  <a:gd name="T18" fmla="*/ 0 w 117"/>
                  <a:gd name="T19" fmla="*/ 57 h 117"/>
                  <a:gd name="T20" fmla="*/ 50 w 117"/>
                  <a:gd name="T21" fmla="*/ 57 h 117"/>
                  <a:gd name="T22" fmla="*/ 50 w 117"/>
                  <a:gd name="T23" fmla="*/ 57 h 117"/>
                  <a:gd name="T24" fmla="*/ 52 w 117"/>
                  <a:gd name="T25" fmla="*/ 59 h 117"/>
                  <a:gd name="T26" fmla="*/ 52 w 117"/>
                  <a:gd name="T27" fmla="*/ 108 h 117"/>
                  <a:gd name="T28" fmla="*/ 117 w 117"/>
                  <a:gd name="T29" fmla="*/ 117 h 117"/>
                  <a:gd name="T30" fmla="*/ 117 w 117"/>
                  <a:gd name="T31" fmla="*/ 59 h 117"/>
                  <a:gd name="T32" fmla="*/ 52 w 117"/>
                  <a:gd name="T33" fmla="*/ 59 h 117"/>
                  <a:gd name="T34" fmla="*/ 52 w 117"/>
                  <a:gd name="T35" fmla="*/ 59 h 117"/>
                  <a:gd name="T36" fmla="*/ 50 w 117"/>
                  <a:gd name="T37" fmla="*/ 59 h 117"/>
                  <a:gd name="T38" fmla="*/ 0 w 117"/>
                  <a:gd name="T39" fmla="*/ 59 h 117"/>
                  <a:gd name="T40" fmla="*/ 0 w 117"/>
                  <a:gd name="T41" fmla="*/ 100 h 117"/>
                  <a:gd name="T42" fmla="*/ 50 w 117"/>
                  <a:gd name="T43" fmla="*/ 107 h 117"/>
                  <a:gd name="T44" fmla="*/ 50 w 117"/>
                  <a:gd name="T45" fmla="*/ 59 h 117"/>
                  <a:gd name="T46" fmla="*/ 50 w 117"/>
                  <a:gd name="T4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7">
                    <a:moveTo>
                      <a:pt x="52" y="9"/>
                    </a:moveTo>
                    <a:cubicBezTo>
                      <a:pt x="117" y="0"/>
                      <a:pt x="117" y="0"/>
                      <a:pt x="117" y="0"/>
                    </a:cubicBezTo>
                    <a:cubicBezTo>
                      <a:pt x="117" y="57"/>
                      <a:pt x="117" y="57"/>
                      <a:pt x="117" y="57"/>
                    </a:cubicBezTo>
                    <a:cubicBezTo>
                      <a:pt x="52" y="57"/>
                      <a:pt x="52" y="57"/>
                      <a:pt x="52" y="57"/>
                    </a:cubicBezTo>
                    <a:cubicBezTo>
                      <a:pt x="52" y="9"/>
                      <a:pt x="52" y="9"/>
                      <a:pt x="52" y="9"/>
                    </a:cubicBezTo>
                    <a:cubicBezTo>
                      <a:pt x="52" y="9"/>
                      <a:pt x="52" y="9"/>
                      <a:pt x="52" y="9"/>
                    </a:cubicBezTo>
                    <a:close/>
                    <a:moveTo>
                      <a:pt x="50" y="57"/>
                    </a:moveTo>
                    <a:cubicBezTo>
                      <a:pt x="50" y="9"/>
                      <a:pt x="50" y="9"/>
                      <a:pt x="50" y="9"/>
                    </a:cubicBezTo>
                    <a:cubicBezTo>
                      <a:pt x="0" y="16"/>
                      <a:pt x="0" y="16"/>
                      <a:pt x="0" y="16"/>
                    </a:cubicBezTo>
                    <a:cubicBezTo>
                      <a:pt x="0" y="57"/>
                      <a:pt x="0" y="57"/>
                      <a:pt x="0" y="57"/>
                    </a:cubicBezTo>
                    <a:cubicBezTo>
                      <a:pt x="50" y="57"/>
                      <a:pt x="50" y="57"/>
                      <a:pt x="50" y="57"/>
                    </a:cubicBezTo>
                    <a:cubicBezTo>
                      <a:pt x="50" y="57"/>
                      <a:pt x="50" y="57"/>
                      <a:pt x="50" y="57"/>
                    </a:cubicBezTo>
                    <a:close/>
                    <a:moveTo>
                      <a:pt x="52" y="59"/>
                    </a:moveTo>
                    <a:cubicBezTo>
                      <a:pt x="52" y="108"/>
                      <a:pt x="52" y="108"/>
                      <a:pt x="52" y="108"/>
                    </a:cubicBezTo>
                    <a:cubicBezTo>
                      <a:pt x="117" y="117"/>
                      <a:pt x="117" y="117"/>
                      <a:pt x="117" y="117"/>
                    </a:cubicBezTo>
                    <a:cubicBezTo>
                      <a:pt x="117" y="59"/>
                      <a:pt x="117" y="59"/>
                      <a:pt x="117" y="59"/>
                    </a:cubicBezTo>
                    <a:cubicBezTo>
                      <a:pt x="52" y="59"/>
                      <a:pt x="52" y="59"/>
                      <a:pt x="52" y="59"/>
                    </a:cubicBezTo>
                    <a:cubicBezTo>
                      <a:pt x="52" y="59"/>
                      <a:pt x="52" y="59"/>
                      <a:pt x="52" y="59"/>
                    </a:cubicBezTo>
                    <a:close/>
                    <a:moveTo>
                      <a:pt x="50" y="59"/>
                    </a:moveTo>
                    <a:cubicBezTo>
                      <a:pt x="0" y="59"/>
                      <a:pt x="0" y="59"/>
                      <a:pt x="0" y="59"/>
                    </a:cubicBezTo>
                    <a:cubicBezTo>
                      <a:pt x="0" y="100"/>
                      <a:pt x="0" y="100"/>
                      <a:pt x="0" y="100"/>
                    </a:cubicBezTo>
                    <a:cubicBezTo>
                      <a:pt x="50" y="107"/>
                      <a:pt x="50" y="107"/>
                      <a:pt x="50" y="107"/>
                    </a:cubicBezTo>
                    <a:cubicBezTo>
                      <a:pt x="50" y="59"/>
                      <a:pt x="50" y="59"/>
                      <a:pt x="50" y="59"/>
                    </a:cubicBezTo>
                    <a:cubicBezTo>
                      <a:pt x="50" y="59"/>
                      <a:pt x="50" y="59"/>
                      <a:pt x="50" y="59"/>
                    </a:cubicBezTo>
                    <a:close/>
                  </a:path>
                </a:pathLst>
              </a:custGeom>
              <a:solidFill>
                <a:schemeClr val="tx1"/>
              </a:solidFill>
              <a:ln w="10795" cap="flat" cmpd="sng" algn="ctr">
                <a:noFill/>
                <a:prstDash val="solid"/>
                <a:headEnd type="none" w="med" len="med"/>
                <a:tailEnd type="none" w="med" len="med"/>
              </a:ln>
              <a:effectLst/>
              <a:extLst/>
            </p:spPr>
            <p:txBody>
              <a:bodyPr vert="horz" wrap="square" lIns="0" tIns="46628" rIns="93256" bIns="46628" numCol="1" rtlCol="0" anchor="ctr" anchorCtr="0" compatLnSpc="1">
                <a:prstTxWarp prst="textNoShape">
                  <a:avLst/>
                </a:prstTxWarp>
              </a:bodyPr>
              <a:lstStyle/>
              <a:p>
                <a:pPr algn="ctr" defTabSz="755481" fontAlgn="base">
                  <a:spcBef>
                    <a:spcPct val="0"/>
                  </a:spcBef>
                  <a:spcAft>
                    <a:spcPct val="0"/>
                  </a:spcAft>
                </a:pPr>
                <a:endParaRPr lang="en-US" sz="1942" kern="0" spc="-124" dirty="0">
                  <a:gradFill>
                    <a:gsLst>
                      <a:gs pos="0">
                        <a:srgbClr val="FFFFFF"/>
                      </a:gs>
                      <a:gs pos="100000">
                        <a:srgbClr val="FFFFFF"/>
                      </a:gs>
                    </a:gsLst>
                    <a:lin ang="5400000" scaled="0"/>
                  </a:gradFill>
                  <a:latin typeface="Segoe Light" pitchFamily="34" charset="0"/>
                  <a:ea typeface="ＭＳ Ｐゴシック" charset="0"/>
                </a:endParaRPr>
              </a:p>
            </p:txBody>
          </p:sp>
        </p:grpSp>
        <p:sp>
          <p:nvSpPr>
            <p:cNvPr id="265" name="Rectangle 264"/>
            <p:cNvSpPr/>
            <p:nvPr/>
          </p:nvSpPr>
          <p:spPr>
            <a:xfrm>
              <a:off x="1392183" y="5863662"/>
              <a:ext cx="3400560" cy="467743"/>
            </a:xfrm>
            <a:prstGeom prst="rect">
              <a:avLst/>
            </a:prstGeom>
          </p:spPr>
          <p:txBody>
            <a:bodyPr wrap="square">
              <a:spAutoFit/>
            </a:bodyPr>
            <a:lstStyle/>
            <a:p>
              <a:pPr algn="ctr" defTabSz="951248" fontAlgn="base">
                <a:spcBef>
                  <a:spcPct val="0"/>
                </a:spcBef>
                <a:spcAft>
                  <a:spcPct val="0"/>
                </a:spcAft>
              </a:pPr>
              <a:r>
                <a:rPr lang="en-US" sz="2500" b="1" dirty="0" err="1" smtClean="0">
                  <a:solidFill>
                    <a:srgbClr val="FFFFFF"/>
                  </a:solidFill>
                  <a:ea typeface="ＭＳ Ｐゴシック" charset="0"/>
                </a:rPr>
                <a:t>Patrones</a:t>
              </a:r>
              <a:r>
                <a:rPr lang="en-US" sz="2500" b="1" dirty="0" smtClean="0">
                  <a:solidFill>
                    <a:srgbClr val="FFFFFF"/>
                  </a:solidFill>
                  <a:ea typeface="ＭＳ Ｐゴシック" charset="0"/>
                </a:rPr>
                <a:t> </a:t>
              </a:r>
              <a:r>
                <a:rPr lang="en-US" sz="2500" b="1" dirty="0" err="1" smtClean="0">
                  <a:solidFill>
                    <a:srgbClr val="FFFFFF"/>
                  </a:solidFill>
                  <a:ea typeface="ＭＳ Ｐゴシック" charset="0"/>
                </a:rPr>
                <a:t>establecidos</a:t>
              </a:r>
              <a:endParaRPr lang="en-US" sz="2500" b="1" dirty="0">
                <a:solidFill>
                  <a:srgbClr val="FFFFFF"/>
                </a:solidFill>
                <a:ea typeface="ＭＳ Ｐゴシック" charset="0"/>
              </a:endParaRPr>
            </a:p>
          </p:txBody>
        </p:sp>
      </p:grpSp>
    </p:spTree>
    <p:extLst>
      <p:ext uri="{BB962C8B-B14F-4D97-AF65-F5344CB8AC3E}">
        <p14:creationId xmlns:p14="http://schemas.microsoft.com/office/powerpoint/2010/main" val="10699554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31018492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9417" y="1946553"/>
            <a:ext cx="11169502" cy="1831975"/>
          </a:xfrm>
        </p:spPr>
        <p:txBody>
          <a:bodyPr/>
          <a:lstStyle/>
          <a:p>
            <a:r>
              <a:rPr lang="en-US" sz="5400" dirty="0" err="1" smtClean="0"/>
              <a:t>Vamos</a:t>
            </a:r>
            <a:r>
              <a:rPr lang="en-US" sz="5400" dirty="0" smtClean="0"/>
              <a:t> a </a:t>
            </a:r>
            <a:r>
              <a:rPr lang="en-US" sz="5400" dirty="0" err="1" smtClean="0"/>
              <a:t>hablar</a:t>
            </a:r>
            <a:r>
              <a:rPr lang="en-US" sz="5400" dirty="0" smtClean="0"/>
              <a:t> de </a:t>
            </a:r>
            <a:r>
              <a:rPr lang="en-US" sz="5400" dirty="0" err="1" smtClean="0"/>
              <a:t>tecnologías</a:t>
            </a:r>
            <a:r>
              <a:rPr lang="en-US" sz="5400" dirty="0" smtClean="0"/>
              <a:t> </a:t>
            </a:r>
            <a:r>
              <a:rPr lang="en-US" sz="5400" dirty="0" err="1" smtClean="0"/>
              <a:t>existentes</a:t>
            </a:r>
            <a:r>
              <a:rPr lang="en-US" sz="5400" dirty="0" smtClean="0"/>
              <a:t> </a:t>
            </a:r>
            <a:r>
              <a:rPr lang="en-US" sz="5400" dirty="0" err="1" smtClean="0"/>
              <a:t>que</a:t>
            </a:r>
            <a:r>
              <a:rPr lang="en-US" sz="5400" dirty="0" smtClean="0"/>
              <a:t> </a:t>
            </a:r>
            <a:r>
              <a:rPr lang="en-US" sz="5400" dirty="0" err="1" smtClean="0"/>
              <a:t>pueden</a:t>
            </a:r>
            <a:r>
              <a:rPr lang="en-US" sz="5400" dirty="0" smtClean="0"/>
              <a:t> </a:t>
            </a:r>
            <a:r>
              <a:rPr lang="en-US" sz="5400" dirty="0" err="1" smtClean="0"/>
              <a:t>usarse</a:t>
            </a:r>
            <a:r>
              <a:rPr lang="en-US" sz="5400" dirty="0" smtClean="0"/>
              <a:t> para </a:t>
            </a:r>
            <a:r>
              <a:rPr lang="en-US" sz="5400" dirty="0" err="1" smtClean="0"/>
              <a:t>desarrollar</a:t>
            </a:r>
            <a:r>
              <a:rPr lang="en-US" sz="5400" dirty="0" smtClean="0"/>
              <a:t> </a:t>
            </a:r>
            <a:r>
              <a:rPr lang="en-US" sz="5400" dirty="0" err="1" smtClean="0"/>
              <a:t>aplicaciones</a:t>
            </a:r>
            <a:r>
              <a:rPr lang="en-US" sz="5400" dirty="0" smtClean="0"/>
              <a:t> </a:t>
            </a:r>
            <a:r>
              <a:rPr lang="en-US" sz="5400" b="1" dirty="0" smtClean="0">
                <a:latin typeface="+mn-lt"/>
              </a:rPr>
              <a:t>WPF</a:t>
            </a:r>
            <a:endParaRPr lang="en-US" sz="5400" b="1" dirty="0">
              <a:latin typeface="+mn-lt"/>
            </a:endParaRPr>
          </a:p>
        </p:txBody>
      </p:sp>
    </p:spTree>
    <p:extLst>
      <p:ext uri="{BB962C8B-B14F-4D97-AF65-F5344CB8AC3E}">
        <p14:creationId xmlns:p14="http://schemas.microsoft.com/office/powerpoint/2010/main" val="1081617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latin typeface="+mn-lt"/>
              </a:rPr>
              <a:t>Agenda</a:t>
            </a:r>
            <a:endParaRPr lang="en-US" b="1" dirty="0">
              <a:latin typeface="+mn-lt"/>
            </a:endParaRPr>
          </a:p>
        </p:txBody>
      </p:sp>
      <p:sp>
        <p:nvSpPr>
          <p:cNvPr id="5" name="Content Placeholder 4"/>
          <p:cNvSpPr>
            <a:spLocks noGrp="1"/>
          </p:cNvSpPr>
          <p:nvPr>
            <p:ph type="body" sz="quarter" idx="10"/>
          </p:nvPr>
        </p:nvSpPr>
        <p:spPr>
          <a:xfrm>
            <a:off x="274639" y="1212849"/>
            <a:ext cx="5486399" cy="3484031"/>
          </a:xfrm>
        </p:spPr>
        <p:txBody>
          <a:bodyPr/>
          <a:lstStyle/>
          <a:p>
            <a:r>
              <a:rPr lang="en-US" dirty="0" smtClean="0"/>
              <a:t>WPF hoy en </a:t>
            </a:r>
            <a:r>
              <a:rPr lang="en-US" dirty="0" err="1" smtClean="0"/>
              <a:t>día</a:t>
            </a:r>
            <a:endParaRPr lang="en-US" dirty="0" smtClean="0"/>
          </a:p>
          <a:p>
            <a:r>
              <a:rPr lang="en-US" dirty="0" smtClean="0"/>
              <a:t>Lo Nuevo en .NET 4.5 y 4.5.1</a:t>
            </a:r>
          </a:p>
          <a:p>
            <a:r>
              <a:rPr lang="en-US" dirty="0" err="1" smtClean="0"/>
              <a:t>Conectarse</a:t>
            </a:r>
            <a:r>
              <a:rPr lang="en-US" dirty="0" smtClean="0"/>
              <a:t> con OData, HTTP Services, </a:t>
            </a:r>
            <a:r>
              <a:rPr lang="en-US" dirty="0" err="1" smtClean="0"/>
              <a:t>SignalR</a:t>
            </a:r>
            <a:r>
              <a:rPr lang="en-US" dirty="0"/>
              <a:t>, Entity Framework </a:t>
            </a:r>
            <a:r>
              <a:rPr lang="en-US" dirty="0" smtClean="0"/>
              <a:t>6</a:t>
            </a:r>
            <a:endParaRPr lang="en-US" dirty="0"/>
          </a:p>
        </p:txBody>
      </p:sp>
      <p:sp>
        <p:nvSpPr>
          <p:cNvPr id="2" name="Text Placeholder 1"/>
          <p:cNvSpPr>
            <a:spLocks noGrp="1"/>
          </p:cNvSpPr>
          <p:nvPr>
            <p:ph type="body" sz="quarter" idx="11"/>
          </p:nvPr>
        </p:nvSpPr>
        <p:spPr>
          <a:xfrm>
            <a:off x="6675439" y="1212849"/>
            <a:ext cx="5486399" cy="2486835"/>
          </a:xfrm>
        </p:spPr>
        <p:txBody>
          <a:bodyPr/>
          <a:lstStyle/>
          <a:p>
            <a:r>
              <a:rPr lang="en-US" dirty="0" smtClean="0"/>
              <a:t>PCL </a:t>
            </a:r>
            <a:r>
              <a:rPr lang="en-US" dirty="0"/>
              <a:t>(</a:t>
            </a:r>
            <a:r>
              <a:rPr lang="en-US" dirty="0" err="1"/>
              <a:t>biblioteca</a:t>
            </a:r>
            <a:r>
              <a:rPr lang="en-US" dirty="0"/>
              <a:t> de </a:t>
            </a:r>
            <a:r>
              <a:rPr lang="en-US" dirty="0" err="1"/>
              <a:t>clases</a:t>
            </a:r>
            <a:r>
              <a:rPr lang="en-US" dirty="0"/>
              <a:t> portable</a:t>
            </a:r>
            <a:r>
              <a:rPr lang="en-US" dirty="0" smtClean="0"/>
              <a:t>)</a:t>
            </a:r>
          </a:p>
          <a:p>
            <a:r>
              <a:rPr lang="en-US" dirty="0" smtClean="0"/>
              <a:t>MVVM</a:t>
            </a:r>
            <a:endParaRPr lang="en-US" dirty="0"/>
          </a:p>
          <a:p>
            <a:pPr marL="0" indent="0">
              <a:buNone/>
            </a:pPr>
            <a:endParaRPr lang="es-AR" dirty="0"/>
          </a:p>
        </p:txBody>
      </p:sp>
    </p:spTree>
    <p:extLst>
      <p:ext uri="{BB962C8B-B14F-4D97-AF65-F5344CB8AC3E}">
        <p14:creationId xmlns:p14="http://schemas.microsoft.com/office/powerpoint/2010/main" val="2220932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WPF para </a:t>
            </a:r>
            <a:r>
              <a:rPr lang="en-US" dirty="0" err="1" smtClean="0"/>
              <a:t>aplicaciones</a:t>
            </a:r>
            <a:r>
              <a:rPr lang="en-US" dirty="0" smtClean="0"/>
              <a:t> </a:t>
            </a:r>
            <a:r>
              <a:rPr lang="en-US" b="1" dirty="0" smtClean="0">
                <a:latin typeface="+mn-lt"/>
              </a:rPr>
              <a:t>Desktop</a:t>
            </a:r>
            <a:r>
              <a:rPr lang="en-US" b="1" dirty="0" smtClean="0"/>
              <a:t> en Windows</a:t>
            </a:r>
            <a:endParaRPr lang="en-US" b="1" dirty="0"/>
          </a:p>
        </p:txBody>
      </p:sp>
    </p:spTree>
    <p:extLst>
      <p:ext uri="{BB962C8B-B14F-4D97-AF65-F5344CB8AC3E}">
        <p14:creationId xmlns:p14="http://schemas.microsoft.com/office/powerpoint/2010/main" val="10712614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0"/>
            <a:ext cx="11887200" cy="6994525"/>
          </a:xfrm>
        </p:spPr>
        <p:txBody>
          <a:bodyPr anchor="ctr"/>
          <a:lstStyle/>
          <a:p>
            <a:r>
              <a:rPr lang="en-US" sz="5400" b="1" dirty="0" smtClean="0"/>
              <a:t>WPF </a:t>
            </a:r>
            <a:r>
              <a:rPr lang="en-US" sz="5400" b="1" dirty="0" err="1" smtClean="0"/>
              <a:t>es</a:t>
            </a:r>
            <a:r>
              <a:rPr lang="en-US" sz="5400" b="1" dirty="0" smtClean="0"/>
              <a:t> la </a:t>
            </a:r>
            <a:r>
              <a:rPr lang="en-US" sz="5400" b="1" dirty="0" err="1" smtClean="0"/>
              <a:t>mejor</a:t>
            </a:r>
            <a:r>
              <a:rPr lang="en-US" sz="5400" b="1" dirty="0" smtClean="0"/>
              <a:t> forma de </a:t>
            </a:r>
            <a:r>
              <a:rPr lang="en-US" sz="5400" b="1" dirty="0" err="1" smtClean="0"/>
              <a:t>desarrollar</a:t>
            </a:r>
            <a:r>
              <a:rPr lang="en-US" sz="5400" b="1" dirty="0" smtClean="0"/>
              <a:t> </a:t>
            </a:r>
            <a:r>
              <a:rPr lang="en-US" sz="5400" b="1" dirty="0" err="1" smtClean="0"/>
              <a:t>aplicaciones</a:t>
            </a:r>
            <a:r>
              <a:rPr lang="en-US" sz="5400" b="1" dirty="0" smtClean="0"/>
              <a:t> </a:t>
            </a:r>
            <a:r>
              <a:rPr lang="en-US" sz="5400" b="1" dirty="0"/>
              <a:t>de </a:t>
            </a:r>
            <a:r>
              <a:rPr lang="en-US" sz="5400" b="1" dirty="0" err="1"/>
              <a:t>negocio</a:t>
            </a:r>
            <a:r>
              <a:rPr lang="en-US" sz="5400" b="1" dirty="0"/>
              <a:t> </a:t>
            </a:r>
            <a:r>
              <a:rPr lang="en-US" sz="5400" b="1" u="sng" dirty="0" smtClean="0"/>
              <a:t>Desktop</a:t>
            </a:r>
            <a:r>
              <a:rPr lang="en-US" sz="5400" b="1" dirty="0" smtClean="0"/>
              <a:t> con C# o VB.NET</a:t>
            </a:r>
            <a:endParaRPr lang="en-US" sz="5400" dirty="0"/>
          </a:p>
        </p:txBody>
      </p:sp>
    </p:spTree>
    <p:extLst>
      <p:ext uri="{BB962C8B-B14F-4D97-AF65-F5344CB8AC3E}">
        <p14:creationId xmlns:p14="http://schemas.microsoft.com/office/powerpoint/2010/main" val="29844549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latin typeface="+mn-lt"/>
              </a:rPr>
              <a:t>WPF hoy en </a:t>
            </a:r>
            <a:r>
              <a:rPr lang="en-US" b="1" dirty="0" err="1" smtClean="0">
                <a:latin typeface="+mn-lt"/>
              </a:rPr>
              <a:t>día</a:t>
            </a:r>
            <a:endParaRPr lang="en-US" b="1" dirty="0">
              <a:latin typeface="+mn-lt"/>
            </a:endParaRPr>
          </a:p>
        </p:txBody>
      </p:sp>
      <p:sp>
        <p:nvSpPr>
          <p:cNvPr id="4" name="Content Placeholder 3"/>
          <p:cNvSpPr>
            <a:spLocks noGrp="1"/>
          </p:cNvSpPr>
          <p:nvPr>
            <p:ph sz="quarter" idx="10"/>
          </p:nvPr>
        </p:nvSpPr>
        <p:spPr>
          <a:xfrm>
            <a:off x="274638" y="1214438"/>
            <a:ext cx="11887200" cy="3711785"/>
          </a:xfrm>
        </p:spPr>
        <p:txBody>
          <a:bodyPr/>
          <a:lstStyle/>
          <a:p>
            <a:r>
              <a:rPr lang="en-US" dirty="0" err="1" smtClean="0"/>
              <a:t>Plataforma</a:t>
            </a:r>
            <a:r>
              <a:rPr lang="en-US" dirty="0" smtClean="0"/>
              <a:t> </a:t>
            </a:r>
            <a:r>
              <a:rPr lang="en-US" dirty="0" err="1" smtClean="0"/>
              <a:t>moderna</a:t>
            </a:r>
            <a:r>
              <a:rPr lang="en-US" dirty="0" smtClean="0"/>
              <a:t> para la </a:t>
            </a:r>
            <a:r>
              <a:rPr lang="en-US" dirty="0" err="1" smtClean="0"/>
              <a:t>construcción</a:t>
            </a:r>
            <a:r>
              <a:rPr lang="en-US" dirty="0" smtClean="0"/>
              <a:t> de </a:t>
            </a:r>
            <a:r>
              <a:rPr lang="en-US" dirty="0" err="1" smtClean="0"/>
              <a:t>aplicaciones</a:t>
            </a:r>
            <a:r>
              <a:rPr lang="en-US" dirty="0" smtClean="0"/>
              <a:t> Desktop .NET en Windows</a:t>
            </a:r>
          </a:p>
          <a:p>
            <a:r>
              <a:rPr lang="en-US" dirty="0" err="1" smtClean="0"/>
              <a:t>Soporte</a:t>
            </a:r>
            <a:r>
              <a:rPr lang="en-US" dirty="0" smtClean="0"/>
              <a:t> de Microsoft</a:t>
            </a:r>
          </a:p>
          <a:p>
            <a:r>
              <a:rPr lang="en-US" dirty="0" err="1" smtClean="0"/>
              <a:t>Funciona</a:t>
            </a:r>
            <a:r>
              <a:rPr lang="en-US" dirty="0" smtClean="0"/>
              <a:t> en Windows 8</a:t>
            </a:r>
          </a:p>
          <a:p>
            <a:r>
              <a:rPr lang="en-US" dirty="0" err="1" smtClean="0"/>
              <a:t>Fácil</a:t>
            </a:r>
            <a:r>
              <a:rPr lang="en-US" dirty="0" smtClean="0"/>
              <a:t> de </a:t>
            </a:r>
            <a:r>
              <a:rPr lang="en-US" dirty="0" err="1" smtClean="0"/>
              <a:t>desplegar</a:t>
            </a:r>
            <a:r>
              <a:rPr lang="en-US" dirty="0" smtClean="0"/>
              <a:t> en </a:t>
            </a:r>
            <a:r>
              <a:rPr lang="en-US" dirty="0" err="1" smtClean="0"/>
              <a:t>una</a:t>
            </a:r>
            <a:r>
              <a:rPr lang="en-US" dirty="0"/>
              <a:t> </a:t>
            </a:r>
            <a:r>
              <a:rPr lang="en-US" dirty="0" err="1" smtClean="0"/>
              <a:t>organización</a:t>
            </a:r>
            <a:r>
              <a:rPr lang="en-US" dirty="0"/>
              <a:t/>
            </a:r>
            <a:br>
              <a:rPr lang="en-US" dirty="0"/>
            </a:br>
            <a:r>
              <a:rPr lang="en-US" sz="2800" dirty="0"/>
              <a:t>(</a:t>
            </a:r>
            <a:r>
              <a:rPr lang="en-US" sz="2800" dirty="0" err="1"/>
              <a:t>ClickOnce</a:t>
            </a:r>
            <a:r>
              <a:rPr lang="en-US" sz="2800" dirty="0"/>
              <a:t>, .NET 4.5 </a:t>
            </a:r>
            <a:r>
              <a:rPr lang="en-US" sz="2800" dirty="0" err="1"/>
              <a:t>bootstrapper</a:t>
            </a:r>
            <a:r>
              <a:rPr lang="en-US" sz="2800" dirty="0"/>
              <a:t>, etc</a:t>
            </a:r>
            <a:r>
              <a:rPr lang="en-US" sz="2800" dirty="0" smtClean="0"/>
              <a:t>.)</a:t>
            </a:r>
          </a:p>
        </p:txBody>
      </p:sp>
      <p:grpSp>
        <p:nvGrpSpPr>
          <p:cNvPr id="11" name="Group 10"/>
          <p:cNvGrpSpPr/>
          <p:nvPr/>
        </p:nvGrpSpPr>
        <p:grpSpPr>
          <a:xfrm>
            <a:off x="-1" y="4863678"/>
            <a:ext cx="12436475" cy="2002246"/>
            <a:chOff x="-1" y="4555309"/>
            <a:chExt cx="12436475" cy="2002246"/>
          </a:xfrm>
        </p:grpSpPr>
        <p:sp>
          <p:nvSpPr>
            <p:cNvPr id="10" name="Rectangle 9"/>
            <p:cNvSpPr/>
            <p:nvPr>
              <p:custDataLst>
                <p:tags r:id="rId1"/>
              </p:custDataLst>
            </p:nvPr>
          </p:nvSpPr>
          <p:spPr bwMode="auto">
            <a:xfrm>
              <a:off x="-1" y="4555309"/>
              <a:ext cx="12436475" cy="200224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defTabSz="932472" fontAlgn="base">
                <a:lnSpc>
                  <a:spcPct val="90000"/>
                </a:lnSpc>
                <a:spcBef>
                  <a:spcPct val="0"/>
                </a:spcBef>
                <a:spcAft>
                  <a:spcPct val="0"/>
                </a:spcAft>
              </a:pPr>
              <a:endParaRPr lang="en-US" sz="1500" dirty="0" smtClean="0">
                <a:gradFill flip="none" rotWithShape="1">
                  <a:gsLst>
                    <a:gs pos="0">
                      <a:srgbClr val="000000"/>
                    </a:gs>
                    <a:gs pos="100000">
                      <a:srgbClr val="000000"/>
                    </a:gs>
                  </a:gsLst>
                  <a:lin ang="5400000" scaled="0"/>
                  <a:tileRect/>
                </a:gradFill>
                <a:ea typeface="Segoe UI" pitchFamily="34" charset="0"/>
                <a:cs typeface="Segoe UI" pitchFamily="34" charset="0"/>
              </a:endParaRPr>
            </a:p>
          </p:txBody>
        </p:sp>
        <p:sp>
          <p:nvSpPr>
            <p:cNvPr id="6" name="Rectangle 5"/>
            <p:cNvSpPr/>
            <p:nvPr>
              <p:custDataLst>
                <p:tags r:id="rId2"/>
              </p:custDataLst>
            </p:nvPr>
          </p:nvSpPr>
          <p:spPr bwMode="auto">
            <a:xfrm>
              <a:off x="274319" y="4778857"/>
              <a:ext cx="1998617" cy="15240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.NET 4.5, </a:t>
              </a:r>
              <a:r>
                <a:rPr lang="en-US" sz="2400" dirty="0" err="1" smtClean="0">
                  <a:gradFill flip="none" rotWithShape="1">
                    <a:gsLst>
                      <a:gs pos="0">
                        <a:srgbClr val="FFFFFF"/>
                      </a:gs>
                      <a:gs pos="100000">
                        <a:srgbClr val="FFFFFF"/>
                      </a:gs>
                    </a:gsLst>
                    <a:lin ang="5400000" scaled="0"/>
                    <a:tileRect/>
                  </a:gradFill>
                  <a:ea typeface="Segoe UI" pitchFamily="34" charset="0"/>
                  <a:cs typeface="Segoe UI" pitchFamily="34" charset="0"/>
                </a:rPr>
                <a:t>Async</a:t>
              </a:r>
              <a:endPar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7" name="Rectangle 6"/>
            <p:cNvSpPr/>
            <p:nvPr>
              <p:custDataLst>
                <p:tags r:id="rId3"/>
              </p:custDataLst>
            </p:nvPr>
          </p:nvSpPr>
          <p:spPr bwMode="auto">
            <a:xfrm>
              <a:off x="2503714" y="4778857"/>
              <a:ext cx="1998617" cy="15240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flip="none" rotWithShape="1">
                    <a:gsLst>
                      <a:gs pos="0">
                        <a:srgbClr val="FFFFFF"/>
                      </a:gs>
                      <a:gs pos="100000">
                        <a:srgbClr val="FFFFFF"/>
                      </a:gs>
                    </a:gsLst>
                    <a:lin ang="5400000" scaled="0"/>
                    <a:tileRect/>
                  </a:gradFill>
                  <a:ea typeface="Segoe UI" pitchFamily="34" charset="0"/>
                  <a:cs typeface="Segoe UI" pitchFamily="34" charset="0"/>
                </a:rPr>
                <a:t>Entity </a:t>
              </a: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Framework</a:t>
              </a:r>
              <a:endParaRPr lang="en-US" sz="24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8" name="Rectangle 7"/>
            <p:cNvSpPr/>
            <p:nvPr>
              <p:custDataLst>
                <p:tags r:id="rId4"/>
              </p:custDataLst>
            </p:nvPr>
          </p:nvSpPr>
          <p:spPr bwMode="auto">
            <a:xfrm>
              <a:off x="4733109" y="4778857"/>
              <a:ext cx="1998617" cy="15240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gradFill flip="none" rotWithShape="1">
                    <a:gsLst>
                      <a:gs pos="0">
                        <a:srgbClr val="FFFFFF"/>
                      </a:gs>
                      <a:gs pos="100000">
                        <a:srgbClr val="FFFFFF"/>
                      </a:gs>
                    </a:gsLst>
                    <a:lin ang="5400000" scaled="0"/>
                    <a:tileRect/>
                  </a:gradFill>
                  <a:ea typeface="Segoe UI" pitchFamily="34" charset="0"/>
                  <a:cs typeface="Segoe UI" pitchFamily="34" charset="0"/>
                </a:rPr>
                <a:t>Biblioteca</a:t>
              </a: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 de </a:t>
              </a:r>
              <a:r>
                <a:rPr lang="en-US" sz="2400" dirty="0" err="1" smtClean="0">
                  <a:gradFill flip="none" rotWithShape="1">
                    <a:gsLst>
                      <a:gs pos="0">
                        <a:srgbClr val="FFFFFF"/>
                      </a:gs>
                      <a:gs pos="100000">
                        <a:srgbClr val="FFFFFF"/>
                      </a:gs>
                    </a:gsLst>
                    <a:lin ang="5400000" scaled="0"/>
                    <a:tileRect/>
                  </a:gradFill>
                  <a:ea typeface="Segoe UI" pitchFamily="34" charset="0"/>
                  <a:cs typeface="Segoe UI" pitchFamily="34" charset="0"/>
                </a:rPr>
                <a:t>clases</a:t>
              </a: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 portable</a:t>
              </a:r>
            </a:p>
            <a:p>
              <a:pPr algn="ctr" defTabSz="932472" fontAlgn="base">
                <a:lnSpc>
                  <a:spcPct val="90000"/>
                </a:lnSpc>
                <a:spcBef>
                  <a:spcPct val="0"/>
                </a:spcBef>
                <a:spcAft>
                  <a:spcPct val="0"/>
                </a:spcAft>
              </a:pP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(PCL)</a:t>
              </a:r>
            </a:p>
          </p:txBody>
        </p:sp>
        <p:sp>
          <p:nvSpPr>
            <p:cNvPr id="9" name="Rectangle 8"/>
            <p:cNvSpPr/>
            <p:nvPr>
              <p:custDataLst>
                <p:tags r:id="rId5"/>
              </p:custDataLst>
            </p:nvPr>
          </p:nvSpPr>
          <p:spPr bwMode="auto">
            <a:xfrm>
              <a:off x="6962504" y="4778857"/>
              <a:ext cx="1998617" cy="15240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gradFill flip="none" rotWithShape="1">
                    <a:gsLst>
                      <a:gs pos="0">
                        <a:srgbClr val="FFFFFF"/>
                      </a:gs>
                      <a:gs pos="100000">
                        <a:srgbClr val="FFFFFF"/>
                      </a:gs>
                    </a:gsLst>
                    <a:lin ang="5400000" scaled="0"/>
                    <a:tileRect/>
                  </a:gradFill>
                  <a:ea typeface="Segoe UI" pitchFamily="34" charset="0"/>
                  <a:cs typeface="Segoe UI" pitchFamily="34" charset="0"/>
                </a:rPr>
                <a:t>SignalR</a:t>
              </a:r>
              <a:endParaRPr lang="en-US" sz="24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Tree>
    <p:extLst>
      <p:ext uri="{BB962C8B-B14F-4D97-AF65-F5344CB8AC3E}">
        <p14:creationId xmlns:p14="http://schemas.microsoft.com/office/powerpoint/2010/main" val="7919617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MT_TILE" val="YES"/>
</p:tagLst>
</file>

<file path=ppt/tags/tag28.xml><?xml version="1.0" encoding="utf-8"?>
<p:tagLst xmlns:a="http://schemas.openxmlformats.org/drawingml/2006/main" xmlns:r="http://schemas.openxmlformats.org/officeDocument/2006/relationships" xmlns:p="http://schemas.openxmlformats.org/presentationml/2006/main">
  <p:tag name="MT_TILE" val="YES"/>
</p:tagLst>
</file>

<file path=ppt/tags/tag29.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30.xml><?xml version="1.0" encoding="utf-8"?>
<p:tagLst xmlns:a="http://schemas.openxmlformats.org/drawingml/2006/main" xmlns:r="http://schemas.openxmlformats.org/officeDocument/2006/relationships" xmlns:p="http://schemas.openxmlformats.org/presentationml/2006/main">
  <p:tag name="MT_TILE" val="YES"/>
</p:tagLst>
</file>

<file path=ppt/tags/tag31.xml><?xml version="1.0" encoding="utf-8"?>
<p:tagLst xmlns:a="http://schemas.openxmlformats.org/drawingml/2006/main" xmlns:r="http://schemas.openxmlformats.org/officeDocument/2006/relationships" xmlns:p="http://schemas.openxmlformats.org/presentationml/2006/main">
  <p:tag name="MT_TILE" val="YES"/>
</p:tagLst>
</file>

<file path=ppt/tags/tag32.xml><?xml version="1.0" encoding="utf-8"?>
<p:tagLst xmlns:a="http://schemas.openxmlformats.org/drawingml/2006/main" xmlns:r="http://schemas.openxmlformats.org/officeDocument/2006/relationships" xmlns:p="http://schemas.openxmlformats.org/presentationml/2006/main">
  <p:tag name="MT_TILE" val="YES"/>
</p:tagLst>
</file>

<file path=ppt/tags/tag33.xml><?xml version="1.0" encoding="utf-8"?>
<p:tagLst xmlns:a="http://schemas.openxmlformats.org/drawingml/2006/main" xmlns:r="http://schemas.openxmlformats.org/officeDocument/2006/relationships" xmlns:p="http://schemas.openxmlformats.org/presentationml/2006/main">
  <p:tag name="MT_TILE" val="YES"/>
</p:tagLst>
</file>

<file path=ppt/tags/tag34.xml><?xml version="1.0" encoding="utf-8"?>
<p:tagLst xmlns:a="http://schemas.openxmlformats.org/drawingml/2006/main" xmlns:r="http://schemas.openxmlformats.org/officeDocument/2006/relationships" xmlns:p="http://schemas.openxmlformats.org/presentationml/2006/main">
  <p:tag name="MT_TILE" val="YES"/>
</p:tagLst>
</file>

<file path=ppt/tags/tag35.xml><?xml version="1.0" encoding="utf-8"?>
<p:tagLst xmlns:a="http://schemas.openxmlformats.org/drawingml/2006/main" xmlns:r="http://schemas.openxmlformats.org/officeDocument/2006/relationships" xmlns:p="http://schemas.openxmlformats.org/presentationml/2006/main">
  <p:tag name="MT_TILE" val="YES"/>
</p:tagLst>
</file>

<file path=ppt/tags/tag36.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TechEd_2013_Template_r09">
  <a:themeElements>
    <a:clrScheme name="Custom 3">
      <a:dk1>
        <a:srgbClr val="000000"/>
      </a:dk1>
      <a:lt1>
        <a:srgbClr val="FFFFFF"/>
      </a:lt1>
      <a:dk2>
        <a:srgbClr val="002050"/>
      </a:dk2>
      <a:lt2>
        <a:srgbClr val="FFFFFF"/>
      </a:lt2>
      <a:accent1>
        <a:srgbClr val="0072C6"/>
      </a:accent1>
      <a:accent2>
        <a:srgbClr val="DC3C00"/>
      </a:accent2>
      <a:accent3>
        <a:srgbClr val="505050"/>
      </a:accent3>
      <a:accent4>
        <a:srgbClr val="D2D2D2"/>
      </a:accent4>
      <a:accent5>
        <a:srgbClr val="7FBA00"/>
      </a:accent5>
      <a:accent6>
        <a:srgbClr val="007233"/>
      </a:accent6>
      <a:hlink>
        <a:srgbClr val="92D050"/>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3_Template_r05" id="{52CF7746-2BCC-4712-8D0A-4EFD2BD35E94}" vid="{95027F19-C175-4D31-A201-08949528A90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F3249F4801E1A4F8DC5FF251E9E3DF8" ma:contentTypeVersion="0" ma:contentTypeDescription="Create a new document." ma:contentTypeScope="" ma:versionID="871d17a27f5aed702b90395a194046de">
  <xsd:schema xmlns:xsd="http://www.w3.org/2001/XMLSchema" xmlns:xs="http://www.w3.org/2001/XMLSchema" xmlns:p="http://schemas.microsoft.com/office/2006/metadata/properties" targetNamespace="http://schemas.microsoft.com/office/2006/metadata/properties" ma:root="true" ma:fieldsID="6841151cf538834e171094e4faaf2d73">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E7C61AF1-199A-4B5C-A20A-5DD97446135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TechEd_2013_Speaker_PPT_Template</Template>
  <TotalTime>7512</TotalTime>
  <Words>2937</Words>
  <Application>Microsoft Office PowerPoint</Application>
  <PresentationFormat>Custom</PresentationFormat>
  <Paragraphs>249</Paragraphs>
  <Slides>29</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Segoe UI Light</vt:lpstr>
      <vt:lpstr>Consolas</vt:lpstr>
      <vt:lpstr>Segoe Light</vt:lpstr>
      <vt:lpstr>Wingdings</vt:lpstr>
      <vt:lpstr>Arial</vt:lpstr>
      <vt:lpstr>Segoe UI</vt:lpstr>
      <vt:lpstr>ＭＳ Ｐゴシック</vt:lpstr>
      <vt:lpstr>TechEd_2013_Template_r09</vt:lpstr>
      <vt:lpstr>PowerPoint Presentation</vt:lpstr>
      <vt:lpstr>Quiénes somos?</vt:lpstr>
      <vt:lpstr>Evolución de las aplicaciones</vt:lpstr>
      <vt:lpstr>Agenda</vt:lpstr>
      <vt:lpstr>Vamos a hablar de tecnologías existentes que pueden usarse para desarrollar aplicaciones WPF</vt:lpstr>
      <vt:lpstr>Agenda</vt:lpstr>
      <vt:lpstr>WPF para aplicaciones Desktop en Windows</vt:lpstr>
      <vt:lpstr>WPF es la mejor forma de desarrollar aplicaciones de negocio Desktop con C# o VB.NET</vt:lpstr>
      <vt:lpstr>WPF hoy en día</vt:lpstr>
      <vt:lpstr>Plataformas Microsoft</vt:lpstr>
      <vt:lpstr>.NET es un ecosistema, no solo un framework (OSS, NuGet, etc.)</vt:lpstr>
      <vt:lpstr>.NET 4.5</vt:lpstr>
      <vt:lpstr>Repaso – Mejoras en .NET y WPF 4.5</vt:lpstr>
      <vt:lpstr>Conectarse con servicios modernos</vt:lpstr>
      <vt:lpstr>Servicios HTTP</vt:lpstr>
      <vt:lpstr>Demo</vt:lpstr>
      <vt:lpstr>SignalR</vt:lpstr>
      <vt:lpstr>Demo</vt:lpstr>
      <vt:lpstr>OData</vt:lpstr>
      <vt:lpstr>Demo</vt:lpstr>
      <vt:lpstr>Entity Framework 6</vt:lpstr>
      <vt:lpstr>Demo</vt:lpstr>
      <vt:lpstr>Biblioteca de clases portable (PCL)</vt:lpstr>
      <vt:lpstr>Demo</vt:lpstr>
      <vt:lpstr>MVVM y WPF</vt:lpstr>
      <vt:lpstr>Demo</vt:lpstr>
      <vt:lpstr>Preguntas?</vt:lpstr>
      <vt:lpstr>Demos</vt:lpstr>
      <vt:lpstr>Recursos</vt:lpstr>
    </vt:vector>
  </TitlesOfParts>
  <Manager>&lt;Comms manager/speech writer&gt;</Manager>
  <Company>Toshiba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Modernización de WPF aplicaciones de línea de negocio</dc:title>
  <dc:creator>Mariano Converti; Damian Schenkelman</dc:creator>
  <dc:description>Template by: Jordan Cayabyab, Artitudes Design, Inc.
Formatting by: Priscila Mandryk, Silver Fox Productions, Inc
Audience Type: Internal/External</dc:description>
  <cp:lastModifiedBy>Damian Schenkelman (Southworks SRL)</cp:lastModifiedBy>
  <cp:revision>160</cp:revision>
  <dcterms:created xsi:type="dcterms:W3CDTF">2013-05-28T23:58:54Z</dcterms:created>
  <dcterms:modified xsi:type="dcterms:W3CDTF">2013-08-21T20:58:51Z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0x010100DF3249F4801E1A4F8DC5FF251E9E3DF8</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